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543" r:id="rId2"/>
    <p:sldId id="526" r:id="rId3"/>
    <p:sldId id="486" r:id="rId4"/>
    <p:sldId id="269" r:id="rId5"/>
    <p:sldId id="541" r:id="rId6"/>
    <p:sldId id="527" r:id="rId7"/>
    <p:sldId id="432" r:id="rId8"/>
    <p:sldId id="472" r:id="rId9"/>
    <p:sldId id="530" r:id="rId10"/>
    <p:sldId id="531" r:id="rId11"/>
    <p:sldId id="555" r:id="rId12"/>
    <p:sldId id="552" r:id="rId13"/>
    <p:sldId id="553" r:id="rId14"/>
    <p:sldId id="554" r:id="rId15"/>
    <p:sldId id="520" r:id="rId16"/>
    <p:sldId id="446" r:id="rId17"/>
    <p:sldId id="532" r:id="rId18"/>
    <p:sldId id="536" r:id="rId19"/>
    <p:sldId id="538" r:id="rId20"/>
    <p:sldId id="548" r:id="rId21"/>
    <p:sldId id="547" r:id="rId22"/>
    <p:sldId id="550" r:id="rId23"/>
    <p:sldId id="335" r:id="rId24"/>
    <p:sldId id="351" r:id="rId25"/>
    <p:sldId id="429" r:id="rId26"/>
    <p:sldId id="346" r:id="rId27"/>
    <p:sldId id="347" r:id="rId28"/>
    <p:sldId id="349" r:id="rId29"/>
    <p:sldId id="422" r:id="rId30"/>
    <p:sldId id="344" r:id="rId31"/>
    <p:sldId id="449" r:id="rId32"/>
    <p:sldId id="450" r:id="rId33"/>
    <p:sldId id="404" r:id="rId34"/>
    <p:sldId id="430" r:id="rId35"/>
    <p:sldId id="466" r:id="rId36"/>
    <p:sldId id="407" r:id="rId37"/>
    <p:sldId id="467" r:id="rId38"/>
    <p:sldId id="408" r:id="rId39"/>
    <p:sldId id="468" r:id="rId40"/>
    <p:sldId id="409" r:id="rId41"/>
    <p:sldId id="469" r:id="rId42"/>
    <p:sldId id="410" r:id="rId43"/>
    <p:sldId id="484" r:id="rId44"/>
    <p:sldId id="496" r:id="rId45"/>
    <p:sldId id="517" r:id="rId46"/>
    <p:sldId id="413" r:id="rId47"/>
    <p:sldId id="414" r:id="rId48"/>
    <p:sldId id="415" r:id="rId49"/>
    <p:sldId id="388" r:id="rId50"/>
    <p:sldId id="389" r:id="rId51"/>
    <p:sldId id="444" r:id="rId52"/>
    <p:sldId id="544" r:id="rId53"/>
    <p:sldId id="452" r:id="rId54"/>
    <p:sldId id="454" r:id="rId55"/>
    <p:sldId id="518" r:id="rId56"/>
    <p:sldId id="549" r:id="rId57"/>
    <p:sldId id="546" r:id="rId58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CFBC8"/>
    <a:srgbClr val="FAF8A6"/>
    <a:srgbClr val="14025E"/>
    <a:srgbClr val="E20C30"/>
    <a:srgbClr val="075917"/>
    <a:srgbClr val="DE265F"/>
    <a:srgbClr val="07A907"/>
    <a:srgbClr val="A90313"/>
    <a:srgbClr val="FAB5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922F8-4CE1-4BFA-ABE2-424EA7BA4387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1F3F5-7F36-4973-A6AC-07C3C5E06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1F3F5-7F36-4973-A6AC-07C3C5E0603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1F3F5-7F36-4973-A6AC-07C3C5E0603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1F3F5-7F36-4973-A6AC-07C3C5E0603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1F3F5-7F36-4973-A6AC-07C3C5E0603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1F3F5-7F36-4973-A6AC-07C3C5E0603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1F3F5-7F36-4973-A6AC-07C3C5E0603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639A-6C3E-41D0-9622-2A8245521260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D84E-0AAC-489D-BC1A-B7CF8F285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216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639A-6C3E-41D0-9622-2A8245521260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D84E-0AAC-489D-BC1A-B7CF8F285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307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639A-6C3E-41D0-9622-2A8245521260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D84E-0AAC-489D-BC1A-B7CF8F285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504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639A-6C3E-41D0-9622-2A8245521260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D84E-0AAC-489D-BC1A-B7CF8F285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581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639A-6C3E-41D0-9622-2A8245521260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D84E-0AAC-489D-BC1A-B7CF8F285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251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639A-6C3E-41D0-9622-2A8245521260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D84E-0AAC-489D-BC1A-B7CF8F285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210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639A-6C3E-41D0-9622-2A8245521260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D84E-0AAC-489D-BC1A-B7CF8F285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47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639A-6C3E-41D0-9622-2A8245521260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D84E-0AAC-489D-BC1A-B7CF8F285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868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639A-6C3E-41D0-9622-2A8245521260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D84E-0AAC-489D-BC1A-B7CF8F285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052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639A-6C3E-41D0-9622-2A8245521260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D84E-0AAC-489D-BC1A-B7CF8F285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971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639A-6C3E-41D0-9622-2A8245521260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D84E-0AAC-489D-BC1A-B7CF8F285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07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E639A-6C3E-41D0-9622-2A8245521260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8D84E-0AAC-489D-BC1A-B7CF8F285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590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BAI%20THI-%20B&#7842;N%20CU&#7888;I%2028-11\THI%20GVD-6UNIT5-THAY%20&#272;&#7892;I%2023-11\OneDirectionWhatMakesYouBeautifulRingtone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esktop\BAI%20THI-%20B&#7842;N%20CU&#7888;I%2028-11\THI%20GVD-6UNIT5-THAY%20&#272;&#7892;I%2023-11\Countries%20of%20the%20World(co%20loi)%2000_00_00-00_01_02.20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dreamstime.com/stock-illustration-travel-to-vietnam-card-vietnamese-ethnic-icons-set-traditional-cultural-symbols-landmarks-image76776953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esktop\BAI%20THI-%20B&#7842;N%20CU&#7888;I%2028-11\THI%20GVD-6UNIT5-THAY%20&#272;&#7892;I%2023-11\OneDirectionWhatMakesYouBeautifulRingtone.mp3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vi.wikipedia.org/wiki/Vi%E1%BB%87t_Na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DELL\Desktop\New%20folder\10%20S.mp4" TargetMode="Externa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DELL\Desktop\New%20folder\10%20S.mp4" TargetMode="Externa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DELL\Desktop\New%20folder\10%20S.mp4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esktop\BAI%20THI-%20B&#7842;N%20CU&#7888;I%2028-11\THI%20GVD-6UNIT5-THAY%20&#272;&#7892;I%2023-11\OneDirectionWhatMakesYouBeautifulRingtone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3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DELL\Desktop\New%20folder\10%20S.mp4" TargetMode="Externa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rs%20Thu\Downloads\If%20You%20Are%20Happy%20-%20%20Family%20Sing%20Along%20-%20Muffin%20Songs.mp4" TargetMode="External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DELL\Desktop\BAI%20THI-%20B&#7842;N%20CU&#7888;I%2028-11\THI%20GVD-6UNIT5-THAY%20&#272;&#7892;I%2023-11\I%20want%20to%20travel(co%20loi).mp4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http://direct1.anhso.net/540/15/152879/27320121746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1752600"/>
            <a:ext cx="76882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WELCOME TO OUR CLASS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E20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Ex3 (P. 56) Fill the gaps in the following sentences</a:t>
            </a:r>
            <a:endParaRPr lang="en-US" sz="2800" dirty="0">
              <a:solidFill>
                <a:srgbClr val="E20C3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724400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50000"/>
              </a:lnSpc>
              <a:buNone/>
            </a:pPr>
            <a:r>
              <a:rPr lang="en-US" sz="2600" b="1" i="1" dirty="0" smtClean="0">
                <a:solidFill>
                  <a:srgbClr val="002060"/>
                </a:solidFill>
                <a:latin typeface="+mj-lt"/>
              </a:rPr>
              <a:t>1. Everest mount is ……….….(high) mountain in the world.</a:t>
            </a:r>
          </a:p>
          <a:p>
            <a:pPr marL="514350" lvl="0" indent="-514350">
              <a:lnSpc>
                <a:spcPct val="150000"/>
              </a:lnSpc>
              <a:buNone/>
            </a:pPr>
            <a:r>
              <a:rPr lang="en-US" sz="2600" b="1" i="1" dirty="0" smtClean="0">
                <a:solidFill>
                  <a:srgbClr val="002060"/>
                </a:solidFill>
                <a:latin typeface="+mj-lt"/>
              </a:rPr>
              <a:t>2. Loch Lomond is …...……(large) freshwater lake in Great Britain.</a:t>
            </a:r>
            <a:endParaRPr lang="en-US" sz="2600" b="1" dirty="0" smtClean="0">
              <a:solidFill>
                <a:srgbClr val="002060"/>
              </a:solidFill>
              <a:latin typeface="+mj-lt"/>
            </a:endParaRPr>
          </a:p>
          <a:p>
            <a:pPr lvl="0">
              <a:lnSpc>
                <a:spcPct val="150000"/>
              </a:lnSpc>
              <a:buNone/>
            </a:pPr>
            <a:r>
              <a:rPr lang="en-US" sz="2600" b="1" i="1" dirty="0" smtClean="0">
                <a:solidFill>
                  <a:srgbClr val="002060"/>
                </a:solidFill>
                <a:latin typeface="+mj-lt"/>
              </a:rPr>
              <a:t>3. Ayers rock is …….…..(nice) rock in Australia.</a:t>
            </a:r>
            <a:endParaRPr lang="en-US" sz="2600" b="1" dirty="0" smtClean="0">
              <a:solidFill>
                <a:srgbClr val="002060"/>
              </a:solidFill>
              <a:latin typeface="+mj-lt"/>
            </a:endParaRPr>
          </a:p>
          <a:p>
            <a:pPr lvl="0">
              <a:lnSpc>
                <a:spcPct val="150000"/>
              </a:lnSpc>
              <a:buNone/>
            </a:pPr>
            <a:r>
              <a:rPr lang="en-US" sz="2600" b="1" i="1" dirty="0" smtClean="0">
                <a:solidFill>
                  <a:srgbClr val="002060"/>
                </a:solidFill>
                <a:latin typeface="+mj-lt"/>
              </a:rPr>
              <a:t>4. The Sahara desert is .….………(hot) desert in the world.</a:t>
            </a:r>
            <a:endParaRPr lang="en-US" sz="2600" b="1" dirty="0" smtClean="0">
              <a:solidFill>
                <a:srgbClr val="002060"/>
              </a:solidFill>
              <a:latin typeface="+mj-lt"/>
            </a:endParaRPr>
          </a:p>
          <a:p>
            <a:pPr lvl="0">
              <a:lnSpc>
                <a:spcPct val="150000"/>
              </a:lnSpc>
              <a:buNone/>
            </a:pPr>
            <a:r>
              <a:rPr lang="en-US" sz="2600" b="1" i="1" dirty="0" smtClean="0">
                <a:solidFill>
                  <a:srgbClr val="002060"/>
                </a:solidFill>
                <a:latin typeface="+mj-lt"/>
              </a:rPr>
              <a:t>5. Ha Long is …..……(good) place for tourists to come.</a:t>
            </a:r>
            <a:endParaRPr lang="en-US" sz="2600" b="1" dirty="0" smtClean="0">
              <a:solidFill>
                <a:srgbClr val="002060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52800" y="17526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>
                <a:solidFill>
                  <a:srgbClr val="C00000"/>
                </a:solidFill>
              </a:rPr>
              <a:t>the highest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3200400" y="23622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>
                <a:solidFill>
                  <a:srgbClr val="C00000"/>
                </a:solidFill>
              </a:rPr>
              <a:t>the largest</a:t>
            </a:r>
            <a:endParaRPr lang="en-US" sz="2600" dirty="0"/>
          </a:p>
        </p:txBody>
      </p:sp>
      <p:sp>
        <p:nvSpPr>
          <p:cNvPr id="11" name="Rectangle 10"/>
          <p:cNvSpPr/>
          <p:nvPr/>
        </p:nvSpPr>
        <p:spPr>
          <a:xfrm>
            <a:off x="2743200" y="3657600"/>
            <a:ext cx="1828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>
                <a:solidFill>
                  <a:srgbClr val="C00000"/>
                </a:solidFill>
              </a:rPr>
              <a:t>the nicest</a:t>
            </a:r>
            <a:endParaRPr lang="en-US" sz="2600" dirty="0"/>
          </a:p>
        </p:txBody>
      </p:sp>
      <p:sp>
        <p:nvSpPr>
          <p:cNvPr id="12" name="Rectangle 11"/>
          <p:cNvSpPr/>
          <p:nvPr/>
        </p:nvSpPr>
        <p:spPr>
          <a:xfrm>
            <a:off x="3886200" y="4343400"/>
            <a:ext cx="1752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>
                <a:solidFill>
                  <a:srgbClr val="C00000"/>
                </a:solidFill>
              </a:rPr>
              <a:t>the hottest</a:t>
            </a:r>
            <a:endParaRPr lang="en-US" sz="2600" dirty="0"/>
          </a:p>
        </p:txBody>
      </p:sp>
      <p:sp>
        <p:nvSpPr>
          <p:cNvPr id="13" name="Rectangle 12"/>
          <p:cNvSpPr/>
          <p:nvPr/>
        </p:nvSpPr>
        <p:spPr>
          <a:xfrm>
            <a:off x="2514600" y="5029200"/>
            <a:ext cx="1828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>
                <a:solidFill>
                  <a:srgbClr val="C00000"/>
                </a:solidFill>
              </a:rPr>
              <a:t>the best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10160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E20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Ex2 (p.56). </a:t>
            </a:r>
            <a:r>
              <a:rPr lang="en-US" sz="2800" b="1" dirty="0">
                <a:solidFill>
                  <a:srgbClr val="E20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the words (travel items</a:t>
            </a:r>
            <a:r>
              <a:rPr lang="en-US" sz="2800" b="1" dirty="0" smtClean="0">
                <a:solidFill>
                  <a:srgbClr val="E20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400" dirty="0">
              <a:solidFill>
                <a:srgbClr val="E20C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150" name="Picture 6" descr="U5-L7-2-1-aapatanjaumopc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2209800" cy="1961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U5-L7-2-2-nfdhkimbtwcsafh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20636"/>
            <a:ext cx="2514601" cy="2232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U5-L7-2-3-tkfylpszavjkwz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58241"/>
            <a:ext cx="2362201" cy="2096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U5-L7-2-4-csqyfhkpbnvyiy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4117273"/>
            <a:ext cx="2339975" cy="2077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U5-L7-2-5-vfbupnzprsmbtzw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951414"/>
            <a:ext cx="2740025" cy="2296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U5-L7-2-6-eygbrpqepflthrbj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38" y="4114800"/>
            <a:ext cx="2190362" cy="1944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863600" y="10048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3962400" y="1004887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6553200" y="10048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939800" y="3962400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3987800" y="39624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6705600" y="40386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21" name="OneDirectionWhatMakesYouBeautifulRingto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610600" y="76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38943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10160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E20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Ex2 (p.56). </a:t>
            </a:r>
            <a:r>
              <a:rPr lang="en-US" sz="2800" b="1" dirty="0">
                <a:solidFill>
                  <a:srgbClr val="E20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the words (travel items</a:t>
            </a:r>
            <a:r>
              <a:rPr lang="en-US" sz="2800" b="1" dirty="0" smtClean="0">
                <a:solidFill>
                  <a:srgbClr val="E20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400" dirty="0">
              <a:solidFill>
                <a:srgbClr val="E20C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150" name="Picture 6" descr="U5-L7-2-1-aapatanjaumopc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2209800" cy="1961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U5-L7-2-2-nfdhkimbtwcsafh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20636"/>
            <a:ext cx="2514601" cy="2232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U5-L7-2-3-tkfylpszavjkwz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58241"/>
            <a:ext cx="2362201" cy="2096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U5-L7-2-4-csqyfhkpbnvyiy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4117273"/>
            <a:ext cx="2339975" cy="2077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U5-L7-2-5-vfbupnzprsmbtzw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951414"/>
            <a:ext cx="2740025" cy="2296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U5-L7-2-6-eygbrpqepflthrbj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38" y="4114800"/>
            <a:ext cx="2190362" cy="1944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863600" y="10048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3962400" y="1004887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6553200" y="10048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939800" y="3962400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3987800" y="39624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6705600" y="40386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8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10160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E20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Ex2 (p.56). </a:t>
            </a:r>
            <a:r>
              <a:rPr lang="en-US" sz="2800" b="1" dirty="0">
                <a:solidFill>
                  <a:srgbClr val="E20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the words (travel items</a:t>
            </a:r>
            <a:r>
              <a:rPr lang="en-US" sz="2800" b="1" dirty="0" smtClean="0">
                <a:solidFill>
                  <a:srgbClr val="E20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400" dirty="0">
              <a:solidFill>
                <a:srgbClr val="E20C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150" name="Picture 6" descr="U5-L7-2-1-aapatanjaumopc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2209800" cy="1961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U5-L7-2-2-nfdhkimbtwcsafh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20636"/>
            <a:ext cx="2514601" cy="2232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U5-L7-2-3-tkfylpszavjkwz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58241"/>
            <a:ext cx="2362201" cy="2096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U5-L7-2-4-csqyfhkpbnvyiy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4117273"/>
            <a:ext cx="2339975" cy="2077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U5-L7-2-5-vfbupnzprsmbtzw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951414"/>
            <a:ext cx="2740025" cy="2296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U5-L7-2-6-eygbrpqepflthrbj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38" y="4114800"/>
            <a:ext cx="2190362" cy="1944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96875" y="3124200"/>
            <a:ext cx="1798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scissors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492500" y="3124200"/>
            <a:ext cx="2374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sleeping bag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6888163" y="3124200"/>
            <a:ext cx="1798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411163" y="6019800"/>
            <a:ext cx="1798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torch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3563938" y="6034087"/>
            <a:ext cx="1798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painkillers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7192962" y="6019800"/>
            <a:ext cx="1798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plaster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863600" y="10048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3962400" y="1004887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6553200" y="10048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939800" y="3962400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3987800" y="39624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6705600" y="40386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8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133600"/>
            <a:ext cx="2057400" cy="4953000"/>
          </a:xfrm>
          <a:prstGeom prst="rect">
            <a:avLst/>
          </a:prstGeom>
        </p:spPr>
      </p:pic>
      <p:pic>
        <p:nvPicPr>
          <p:cNvPr id="13" name="Content Placeholder 6" descr="images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743200"/>
            <a:ext cx="6257923" cy="3927229"/>
          </a:xfrm>
        </p:spPr>
      </p:pic>
      <p:sp>
        <p:nvSpPr>
          <p:cNvPr id="19" name="Rounded Rectangular Callout 18"/>
          <p:cNvSpPr/>
          <p:nvPr/>
        </p:nvSpPr>
        <p:spPr>
          <a:xfrm>
            <a:off x="4343400" y="304800"/>
            <a:ext cx="4724400" cy="1371600"/>
          </a:xfrm>
          <a:prstGeom prst="wedgeRoundRectCallout">
            <a:avLst>
              <a:gd name="adj1" fmla="val -540"/>
              <a:gd name="adj2" fmla="val 113269"/>
              <a:gd name="adj3" fmla="val 16667"/>
            </a:avLst>
          </a:prstGeom>
          <a:solidFill>
            <a:srgbClr val="FCFB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rgbClr val="E20C30"/>
                </a:solidFill>
              </a:rPr>
              <a:t>You must take/do….… It is ……. </a:t>
            </a:r>
          </a:p>
          <a:p>
            <a:r>
              <a:rPr lang="en-US" sz="2600" b="1" dirty="0" smtClean="0">
                <a:solidFill>
                  <a:srgbClr val="E20C30"/>
                </a:solidFill>
              </a:rPr>
              <a:t>You mustn’t take/do……. It’s.…..</a:t>
            </a:r>
            <a:endParaRPr lang="en-US" sz="2600" b="1" dirty="0">
              <a:solidFill>
                <a:srgbClr val="E20C30"/>
              </a:solidFill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76200" y="152400"/>
            <a:ext cx="3810000" cy="2286000"/>
          </a:xfrm>
          <a:prstGeom prst="cloudCallout">
            <a:avLst>
              <a:gd name="adj1" fmla="val 33402"/>
              <a:gd name="adj2" fmla="val 618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Content Placeholder 2" descr="C:\Users\DELL\Desktop\6UNIT 5-LESSON 7-DOWNLOAD\ANH MOUNT EVEREST\Mount Evere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57200"/>
            <a:ext cx="2438400" cy="1541773"/>
          </a:xfrm>
          <a:prstGeom prst="rect">
            <a:avLst/>
          </a:prstGeom>
          <a:noFill/>
        </p:spPr>
      </p:pic>
      <p:sp>
        <p:nvSpPr>
          <p:cNvPr id="22" name="Rounded Rectangular Callout 21"/>
          <p:cNvSpPr/>
          <p:nvPr/>
        </p:nvSpPr>
        <p:spPr>
          <a:xfrm>
            <a:off x="4343400" y="304800"/>
            <a:ext cx="4724400" cy="1371600"/>
          </a:xfrm>
          <a:prstGeom prst="wedgeRoundRectCallout">
            <a:avLst>
              <a:gd name="adj1" fmla="val -13443"/>
              <a:gd name="adj2" fmla="val 49166"/>
              <a:gd name="adj3" fmla="val 16667"/>
            </a:avLst>
          </a:prstGeom>
          <a:solidFill>
            <a:srgbClr val="FCFB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rgbClr val="E20C30"/>
                </a:solidFill>
              </a:rPr>
              <a:t>You must take/do….… It is ……. </a:t>
            </a:r>
          </a:p>
          <a:p>
            <a:r>
              <a:rPr lang="en-US" sz="2600" b="1" dirty="0" smtClean="0">
                <a:solidFill>
                  <a:srgbClr val="E20C30"/>
                </a:solidFill>
              </a:rPr>
              <a:t>You mustn’t take/do……. It’s.…..</a:t>
            </a:r>
            <a:endParaRPr lang="en-US" sz="2600" b="1" dirty="0">
              <a:solidFill>
                <a:srgbClr val="E20C3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3200" y="28194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A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.VnClarendon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28956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+mj-lt"/>
              </a:rPr>
              <a:t>B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2" grpId="1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5715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900" b="1" dirty="0" smtClean="0">
                <a:solidFill>
                  <a:srgbClr val="C00000"/>
                </a:solidFill>
              </a:rPr>
              <a:t>Ex6 (p.56): Complete the dialogue.</a:t>
            </a:r>
            <a:r>
              <a:rPr lang="en-US" sz="2900" b="1" u="sng" dirty="0" smtClean="0">
                <a:solidFill>
                  <a:srgbClr val="FF0000"/>
                </a:solidFill>
              </a:rPr>
              <a:t/>
            </a:r>
            <a:br>
              <a:rPr lang="en-US" sz="2900" b="1" u="sng" dirty="0" smtClean="0">
                <a:solidFill>
                  <a:srgbClr val="FF0000"/>
                </a:solidFill>
              </a:rPr>
            </a:br>
            <a:r>
              <a:rPr lang="en-US" sz="3100" b="1" u="sng" dirty="0" smtClean="0">
                <a:solidFill>
                  <a:srgbClr val="FF0000"/>
                </a:solidFill>
              </a:rPr>
              <a:t/>
            </a:r>
            <a:br>
              <a:rPr lang="en-US" sz="3100" b="1" u="sng" dirty="0" smtClean="0">
                <a:solidFill>
                  <a:srgbClr val="FF0000"/>
                </a:solidFill>
              </a:rPr>
            </a:br>
            <a:r>
              <a:rPr lang="en-US" sz="3100" b="1" dirty="0" smtClean="0">
                <a:solidFill>
                  <a:srgbClr val="002060"/>
                </a:solidFill>
              </a:rPr>
              <a:t/>
            </a:r>
            <a:br>
              <a:rPr lang="en-US" sz="3100" b="1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382000" cy="4648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400" b="1" i="1" dirty="0" smtClean="0">
                <a:solidFill>
                  <a:srgbClr val="C00000"/>
                </a:solidFill>
              </a:rPr>
              <a:t>A</a:t>
            </a:r>
            <a:r>
              <a:rPr lang="en-US" sz="2400" i="1" dirty="0" smtClean="0">
                <a:solidFill>
                  <a:srgbClr val="002060"/>
                </a:solidFill>
              </a:rPr>
              <a:t>: I want to go to Everest mountain!</a:t>
            </a:r>
          </a:p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400" b="1" i="1" dirty="0" smtClean="0">
                <a:solidFill>
                  <a:srgbClr val="C00000"/>
                </a:solidFill>
              </a:rPr>
              <a:t>B</a:t>
            </a:r>
            <a:r>
              <a:rPr lang="en-US" sz="2400" i="1" dirty="0" smtClean="0">
                <a:solidFill>
                  <a:srgbClr val="002060"/>
                </a:solidFill>
              </a:rPr>
              <a:t>: It’s dangerous to go hiking there. You (1)……………… tell someone where you are going. You (2)..………..……go alone.</a:t>
            </a:r>
          </a:p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400" b="1" i="1" dirty="0" smtClean="0">
                <a:solidFill>
                  <a:srgbClr val="C00000"/>
                </a:solidFill>
              </a:rPr>
              <a:t>A</a:t>
            </a:r>
            <a:r>
              <a:rPr lang="en-US" sz="2400" i="1" dirty="0" smtClean="0">
                <a:solidFill>
                  <a:srgbClr val="002060"/>
                </a:solidFill>
              </a:rPr>
              <a:t>: Yes, and I (2)…….…..…. take a warm coat. It is very cold there.</a:t>
            </a:r>
          </a:p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400" b="1" i="1" dirty="0" smtClean="0">
                <a:solidFill>
                  <a:srgbClr val="C00000"/>
                </a:solidFill>
              </a:rPr>
              <a:t>B</a:t>
            </a:r>
            <a:r>
              <a:rPr lang="en-US" sz="2400" i="1" dirty="0" smtClean="0">
                <a:solidFill>
                  <a:srgbClr val="002060"/>
                </a:solidFill>
              </a:rPr>
              <a:t>: Yes, and you (3) …….………take a mobile phone. It’s very important.</a:t>
            </a:r>
          </a:p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400" b="1" i="1" dirty="0" smtClean="0">
                <a:solidFill>
                  <a:srgbClr val="C00000"/>
                </a:solidFill>
              </a:rPr>
              <a:t>A</a:t>
            </a:r>
            <a:r>
              <a:rPr lang="en-US" sz="2400" i="1" dirty="0" smtClean="0">
                <a:solidFill>
                  <a:srgbClr val="002060"/>
                </a:solidFill>
              </a:rPr>
              <a:t>: OK, and I (4)….……..…take all necessary things along with me. </a:t>
            </a:r>
          </a:p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0" y="1524000"/>
            <a:ext cx="5791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 want to go to Everest mountain.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28800" y="1981200"/>
            <a:ext cx="5791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solidFill>
                  <a:srgbClr val="002060"/>
                </a:solidFill>
                <a:ea typeface="+mj-ea"/>
                <a:cs typeface="+mj-cs"/>
              </a:rPr>
              <a:t>B</a:t>
            </a:r>
            <a:r>
              <a:rPr lang="en-US" sz="2400" b="1" dirty="0" smtClean="0">
                <a:solidFill>
                  <a:srgbClr val="002060"/>
                </a:solidFill>
                <a:ea typeface="+mj-ea"/>
                <a:cs typeface="+mj-cs"/>
              </a:rPr>
              <a:t> gives A advice using “</a:t>
            </a:r>
            <a:r>
              <a:rPr lang="en-US" sz="2400" b="1" i="1" dirty="0" smtClean="0">
                <a:solidFill>
                  <a:srgbClr val="002060"/>
                </a:solidFill>
                <a:ea typeface="+mj-ea"/>
                <a:cs typeface="+mj-cs"/>
              </a:rPr>
              <a:t>must”/”mustn’t”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.</a:t>
            </a:r>
            <a:r>
              <a:rPr kumimoji="0" lang="en-US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5715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900" b="1" dirty="0" smtClean="0">
                <a:solidFill>
                  <a:srgbClr val="C00000"/>
                </a:solidFill>
              </a:rPr>
              <a:t>Ex6 (p.56): Complete the dialogue</a:t>
            </a:r>
            <a:r>
              <a:rPr lang="en-US" sz="3100" b="1" dirty="0" smtClean="0">
                <a:solidFill>
                  <a:srgbClr val="C00000"/>
                </a:solidFill>
              </a:rPr>
              <a:t>.</a:t>
            </a:r>
            <a:r>
              <a:rPr lang="en-US" sz="3100" b="1" u="sng" dirty="0" smtClean="0">
                <a:solidFill>
                  <a:srgbClr val="FF0000"/>
                </a:solidFill>
              </a:rPr>
              <a:t/>
            </a:r>
            <a:br>
              <a:rPr lang="en-US" sz="3100" b="1" u="sng" dirty="0" smtClean="0">
                <a:solidFill>
                  <a:srgbClr val="FF0000"/>
                </a:solidFill>
              </a:rPr>
            </a:br>
            <a:r>
              <a:rPr lang="en-US" sz="3100" b="1" u="sng" dirty="0" smtClean="0">
                <a:solidFill>
                  <a:srgbClr val="FF0000"/>
                </a:solidFill>
              </a:rPr>
              <a:t/>
            </a:r>
            <a:br>
              <a:rPr lang="en-US" sz="3100" b="1" u="sng" dirty="0" smtClean="0">
                <a:solidFill>
                  <a:srgbClr val="FF0000"/>
                </a:solidFill>
              </a:rPr>
            </a:br>
            <a:r>
              <a:rPr lang="en-US" sz="3100" b="1" dirty="0" smtClean="0">
                <a:solidFill>
                  <a:srgbClr val="002060"/>
                </a:solidFill>
              </a:rPr>
              <a:t/>
            </a:r>
            <a:br>
              <a:rPr lang="en-US" sz="3100" b="1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382000" cy="4648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400" b="1" i="1" dirty="0" smtClean="0">
                <a:solidFill>
                  <a:srgbClr val="C00000"/>
                </a:solidFill>
              </a:rPr>
              <a:t>A</a:t>
            </a:r>
            <a:r>
              <a:rPr lang="en-US" sz="2400" i="1" dirty="0" smtClean="0">
                <a:solidFill>
                  <a:srgbClr val="002060"/>
                </a:solidFill>
              </a:rPr>
              <a:t>: I want to go to Everest mountain!</a:t>
            </a:r>
          </a:p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400" b="1" i="1" dirty="0" smtClean="0">
                <a:solidFill>
                  <a:srgbClr val="C00000"/>
                </a:solidFill>
              </a:rPr>
              <a:t>B</a:t>
            </a:r>
            <a:r>
              <a:rPr lang="en-US" sz="2400" i="1" dirty="0" smtClean="0">
                <a:solidFill>
                  <a:srgbClr val="002060"/>
                </a:solidFill>
              </a:rPr>
              <a:t>: It’s dangerous to go hiking there. You (1)……………… tell someone where you are going. You (2)..………..…… go alone.</a:t>
            </a:r>
          </a:p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400" b="1" i="1" dirty="0" smtClean="0">
                <a:solidFill>
                  <a:srgbClr val="C00000"/>
                </a:solidFill>
              </a:rPr>
              <a:t>A</a:t>
            </a:r>
            <a:r>
              <a:rPr lang="en-US" sz="2400" i="1" dirty="0" smtClean="0">
                <a:solidFill>
                  <a:srgbClr val="002060"/>
                </a:solidFill>
              </a:rPr>
              <a:t>: Yes, and I (2)…….…..…. take a warm coat. It is very cold there.</a:t>
            </a:r>
          </a:p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400" b="1" i="1" dirty="0" smtClean="0">
                <a:solidFill>
                  <a:srgbClr val="C00000"/>
                </a:solidFill>
              </a:rPr>
              <a:t>B</a:t>
            </a:r>
            <a:r>
              <a:rPr lang="en-US" sz="2400" i="1" dirty="0" smtClean="0">
                <a:solidFill>
                  <a:srgbClr val="002060"/>
                </a:solidFill>
              </a:rPr>
              <a:t>: Yes, and you (3) …….………take a mobile phone. It’s very important.</a:t>
            </a:r>
          </a:p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400" b="1" i="1" dirty="0" smtClean="0">
                <a:solidFill>
                  <a:srgbClr val="C00000"/>
                </a:solidFill>
              </a:rPr>
              <a:t>A</a:t>
            </a:r>
            <a:r>
              <a:rPr lang="en-US" sz="2400" i="1" dirty="0" smtClean="0">
                <a:solidFill>
                  <a:srgbClr val="002060"/>
                </a:solidFill>
              </a:rPr>
              <a:t>: OK, and I (4) ….……..…take all necessary things along with me. </a:t>
            </a:r>
          </a:p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19800" y="2743200"/>
            <a:ext cx="1219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must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715000" y="32004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mustn’t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590800" y="3733800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must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971800" y="434340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must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590800" y="5334000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must</a:t>
            </a:r>
            <a:endParaRPr 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0" y="1524000"/>
            <a:ext cx="5791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 want to go to Everest mountain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28800" y="1981200"/>
            <a:ext cx="5791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solidFill>
                  <a:srgbClr val="002060"/>
                </a:solidFill>
                <a:ea typeface="+mj-ea"/>
                <a:cs typeface="+mj-cs"/>
              </a:rPr>
              <a:t>B</a:t>
            </a:r>
            <a:r>
              <a:rPr lang="en-US" sz="2400" b="1" dirty="0" smtClean="0">
                <a:solidFill>
                  <a:srgbClr val="002060"/>
                </a:solidFill>
                <a:ea typeface="+mj-ea"/>
                <a:cs typeface="+mj-cs"/>
              </a:rPr>
              <a:t> gives A advice using “</a:t>
            </a:r>
            <a:r>
              <a:rPr lang="en-US" sz="2400" b="1" i="1" dirty="0" smtClean="0">
                <a:solidFill>
                  <a:srgbClr val="002060"/>
                </a:solidFill>
                <a:ea typeface="+mj-ea"/>
                <a:cs typeface="+mj-cs"/>
              </a:rPr>
              <a:t>must”/”mustn’t”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.</a:t>
            </a:r>
            <a:r>
              <a:rPr kumimoji="0" lang="en-US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133600"/>
            <a:ext cx="2057400" cy="4724400"/>
          </a:xfrm>
          <a:prstGeom prst="rect">
            <a:avLst/>
          </a:prstGeom>
        </p:spPr>
      </p:pic>
      <p:pic>
        <p:nvPicPr>
          <p:cNvPr id="13" name="Content Placeholder 6" descr="images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743200"/>
            <a:ext cx="6257923" cy="3927229"/>
          </a:xfrm>
        </p:spPr>
      </p:pic>
      <p:sp>
        <p:nvSpPr>
          <p:cNvPr id="19" name="Rounded Rectangular Callout 18"/>
          <p:cNvSpPr/>
          <p:nvPr/>
        </p:nvSpPr>
        <p:spPr>
          <a:xfrm>
            <a:off x="4343400" y="304800"/>
            <a:ext cx="4724400" cy="1371600"/>
          </a:xfrm>
          <a:prstGeom prst="wedgeRoundRectCallout">
            <a:avLst>
              <a:gd name="adj1" fmla="val -540"/>
              <a:gd name="adj2" fmla="val 113269"/>
              <a:gd name="adj3" fmla="val 16667"/>
            </a:avLst>
          </a:prstGeom>
          <a:solidFill>
            <a:srgbClr val="FCFB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rgbClr val="E20C30"/>
                </a:solidFill>
              </a:rPr>
              <a:t>You must take/do….… It is ……. </a:t>
            </a:r>
          </a:p>
          <a:p>
            <a:r>
              <a:rPr lang="en-US" sz="2600" b="1" dirty="0" smtClean="0">
                <a:solidFill>
                  <a:srgbClr val="E20C30"/>
                </a:solidFill>
              </a:rPr>
              <a:t>You mustn’t take/do……. It’s.…..</a:t>
            </a:r>
            <a:endParaRPr lang="en-US" sz="2600" b="1" dirty="0">
              <a:solidFill>
                <a:srgbClr val="E20C30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4343400" y="304800"/>
            <a:ext cx="4724400" cy="1371600"/>
          </a:xfrm>
          <a:prstGeom prst="wedgeRoundRectCallout">
            <a:avLst>
              <a:gd name="adj1" fmla="val -13443"/>
              <a:gd name="adj2" fmla="val 49166"/>
              <a:gd name="adj3" fmla="val 16667"/>
            </a:avLst>
          </a:prstGeom>
          <a:solidFill>
            <a:srgbClr val="FCFB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rgbClr val="E20C30"/>
                </a:solidFill>
              </a:rPr>
              <a:t>You must take/do….… It is ……. </a:t>
            </a:r>
          </a:p>
          <a:p>
            <a:r>
              <a:rPr lang="en-US" sz="2600" b="1" dirty="0" smtClean="0">
                <a:solidFill>
                  <a:srgbClr val="E20C30"/>
                </a:solidFill>
              </a:rPr>
              <a:t>You mustn’t take/do……. It’s.…..</a:t>
            </a:r>
            <a:endParaRPr lang="en-US" sz="2600" b="1" dirty="0">
              <a:solidFill>
                <a:srgbClr val="E20C3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3200" y="28194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A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.VnClarendon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28956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+mj-lt"/>
              </a:rPr>
              <a:t>B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228600"/>
            <a:ext cx="4038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 in pairs to: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tell about the place you want to go.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 your friends advice, using “must” and “mustn’t”.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untries of the World(co loi) 00_00_00-00_01_02.2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" y="76200"/>
            <a:ext cx="8940800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-76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E20C30"/>
                </a:solidFill>
                <a:latin typeface=".VnShelley Allegro" pitchFamily="82" charset="0"/>
              </a:rPr>
              <a:t>How well do you know about Viet Nam?</a:t>
            </a:r>
            <a:endParaRPr lang="en-US" sz="4800" b="1" dirty="0">
              <a:solidFill>
                <a:srgbClr val="E20C30"/>
              </a:solidFill>
              <a:latin typeface=".VnShelley Allegro" pitchFamily="82" charset="0"/>
            </a:endParaRPr>
          </a:p>
        </p:txBody>
      </p:sp>
      <p:pic>
        <p:nvPicPr>
          <p:cNvPr id="1028" name="Picture 4" descr="http://vietjourneydalat.com.vn/image/image/ban-d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4267200" cy="6019800"/>
          </a:xfrm>
          <a:prstGeom prst="rect">
            <a:avLst/>
          </a:prstGeom>
          <a:noFill/>
        </p:spPr>
      </p:pic>
      <p:sp>
        <p:nvSpPr>
          <p:cNvPr id="9" name="Cloud 8"/>
          <p:cNvSpPr/>
          <p:nvPr/>
        </p:nvSpPr>
        <p:spPr>
          <a:xfrm>
            <a:off x="4572000" y="2743200"/>
            <a:ext cx="4419600" cy="1828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6800" y="292614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Weather</a:t>
            </a:r>
          </a:p>
          <a:p>
            <a:r>
              <a:rPr lang="en-US" sz="2400" dirty="0" smtClean="0">
                <a:latin typeface="Arial Narrow" pitchFamily="34" charset="0"/>
              </a:rPr>
              <a:t> What’s / wet / place in Viet Nam?</a:t>
            </a:r>
          </a:p>
          <a:p>
            <a:r>
              <a:rPr lang="en-US" sz="2400" dirty="0" smtClean="0">
                <a:latin typeface="Arial Narrow" pitchFamily="34" charset="0"/>
              </a:rPr>
              <a:t> What’s /hot / place?</a:t>
            </a:r>
          </a:p>
          <a:p>
            <a:pPr algn="ctr"/>
            <a:r>
              <a:rPr lang="en-US" sz="2400" dirty="0" smtClean="0">
                <a:latin typeface="Arial Narrow" pitchFamily="34" charset="0"/>
              </a:rPr>
              <a:t>…..…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495800" y="4648200"/>
            <a:ext cx="4572000" cy="1981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4800600"/>
            <a:ext cx="3991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Travelling</a:t>
            </a:r>
          </a:p>
          <a:p>
            <a:r>
              <a:rPr lang="en-US" sz="2400" dirty="0" smtClean="0">
                <a:latin typeface="Arial Narrow" pitchFamily="34" charset="0"/>
              </a:rPr>
              <a:t>What’s nice / city in Viet Nam?</a:t>
            </a:r>
          </a:p>
          <a:p>
            <a:r>
              <a:rPr lang="en-US" sz="2400" dirty="0" smtClean="0">
                <a:latin typeface="Arial Narrow" pitchFamily="34" charset="0"/>
              </a:rPr>
              <a:t>What’s /good places/ for tourists </a:t>
            </a:r>
          </a:p>
          <a:p>
            <a:r>
              <a:rPr lang="en-US" sz="2400" dirty="0" smtClean="0">
                <a:latin typeface="Arial Narrow" pitchFamily="34" charset="0"/>
              </a:rPr>
              <a:t>to come?         ........</a:t>
            </a:r>
          </a:p>
        </p:txBody>
      </p:sp>
      <p:sp>
        <p:nvSpPr>
          <p:cNvPr id="13" name="Cloud 12"/>
          <p:cNvSpPr/>
          <p:nvPr/>
        </p:nvSpPr>
        <p:spPr>
          <a:xfrm>
            <a:off x="4495800" y="838200"/>
            <a:ext cx="4572000" cy="1828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Natural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29715" y="1143000"/>
            <a:ext cx="44142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Natural  attraction</a:t>
            </a:r>
          </a:p>
          <a:p>
            <a:r>
              <a:rPr lang="en-US" sz="2400" dirty="0" smtClean="0">
                <a:latin typeface="Arial Narrow" pitchFamily="34" charset="0"/>
              </a:rPr>
              <a:t>What’s / high / mountain in Viet Nam?</a:t>
            </a:r>
          </a:p>
          <a:p>
            <a:r>
              <a:rPr lang="en-US" sz="2400" dirty="0" smtClean="0">
                <a:latin typeface="Arial Narrow" pitchFamily="34" charset="0"/>
              </a:rPr>
              <a:t>What’s / long / river?</a:t>
            </a:r>
          </a:p>
          <a:p>
            <a:pPr algn="ctr"/>
            <a:r>
              <a:rPr lang="en-US" sz="2400" dirty="0" smtClean="0">
                <a:latin typeface="Arial Narrow" pitchFamily="34" charset="0"/>
              </a:rPr>
              <a:t>…..…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-76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E20C30"/>
                </a:solidFill>
                <a:latin typeface=".VnShelley Allegro" pitchFamily="82" charset="0"/>
              </a:rPr>
              <a:t>How well do you know about Viet Nam?</a:t>
            </a:r>
            <a:endParaRPr lang="en-US" sz="4800" b="1" dirty="0">
              <a:solidFill>
                <a:srgbClr val="E20C30"/>
              </a:solidFill>
              <a:latin typeface=".VnShelley Allegro" pitchFamily="82" charset="0"/>
            </a:endParaRPr>
          </a:p>
        </p:txBody>
      </p:sp>
      <p:pic>
        <p:nvPicPr>
          <p:cNvPr id="1028" name="Picture 4" descr="http://vietjourneydalat.com.vn/image/image/ban-d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4267200" cy="6019800"/>
          </a:xfrm>
          <a:prstGeom prst="rect">
            <a:avLst/>
          </a:prstGeom>
          <a:noFill/>
        </p:spPr>
      </p:pic>
      <p:sp>
        <p:nvSpPr>
          <p:cNvPr id="15" name="Flowchart: Punched Tape 14"/>
          <p:cNvSpPr/>
          <p:nvPr/>
        </p:nvSpPr>
        <p:spPr>
          <a:xfrm>
            <a:off x="4648200" y="914400"/>
            <a:ext cx="4267200" cy="17526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48201" y="1371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Information</a:t>
            </a:r>
          </a:p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</a:rPr>
              <a:t>???</a:t>
            </a:r>
          </a:p>
        </p:txBody>
      </p:sp>
      <p:sp>
        <p:nvSpPr>
          <p:cNvPr id="17" name="Flowchart: Punched Tape 16"/>
          <p:cNvSpPr/>
          <p:nvPr/>
        </p:nvSpPr>
        <p:spPr>
          <a:xfrm>
            <a:off x="4648200" y="2819400"/>
            <a:ext cx="4267200" cy="17526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48200" y="3276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Communication and interaction</a:t>
            </a:r>
          </a:p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</a:rPr>
              <a:t>???</a:t>
            </a:r>
          </a:p>
        </p:txBody>
      </p:sp>
      <p:sp>
        <p:nvSpPr>
          <p:cNvPr id="19" name="Flowchart: Punched Tape 18"/>
          <p:cNvSpPr/>
          <p:nvPr/>
        </p:nvSpPr>
        <p:spPr>
          <a:xfrm>
            <a:off x="4648200" y="4724400"/>
            <a:ext cx="4267200" cy="17526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48200" y="5105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Vocabulary and grammar</a:t>
            </a:r>
          </a:p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ình ảnh có liên qua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" y="5334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0" dirty="0">
              <a:solidFill>
                <a:srgbClr val="FF0000"/>
              </a:solidFill>
              <a:latin typeface=".VnArabiaH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8194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b="1" dirty="0">
              <a:solidFill>
                <a:srgbClr val="0070C0"/>
              </a:solidFill>
              <a:latin typeface="Palace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83706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bstract-Black-Rose-Backgrounds-1024x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9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467600" cy="3048000"/>
          </a:xfrm>
          <a:noFill/>
        </p:spPr>
        <p:txBody>
          <a:bodyPr>
            <a:normAutofit/>
          </a:bodyPr>
          <a:lstStyle/>
          <a:p>
            <a:pPr marL="742950" indent="-742950" algn="l" eaLnBrk="1" hangingPunct="1">
              <a:buAutoNum type="arabicPeriod"/>
            </a:pPr>
            <a:r>
              <a:rPr lang="en-US" sz="2800" b="1" dirty="0" smtClean="0">
                <a:solidFill>
                  <a:srgbClr val="075917"/>
                </a:solidFill>
              </a:rPr>
              <a:t>What’s/high/mountain/Viet Nam?</a:t>
            </a:r>
          </a:p>
          <a:p>
            <a:pPr marL="742950" indent="-742950" algn="l" eaLnBrk="1" hangingPunct="1"/>
            <a:r>
              <a:rPr lang="en-US" sz="2800" b="1" dirty="0" smtClean="0">
                <a:solidFill>
                  <a:srgbClr val="075917"/>
                </a:solidFill>
              </a:rPr>
              <a:t>2.      What’s/long/river?</a:t>
            </a:r>
          </a:p>
          <a:p>
            <a:pPr marL="742950" indent="-742950" algn="l" eaLnBrk="1" hangingPunct="1">
              <a:buAutoNum type="arabicPeriod"/>
            </a:pPr>
            <a:r>
              <a:rPr lang="en-US" sz="2800" b="1" dirty="0" smtClean="0">
                <a:solidFill>
                  <a:srgbClr val="075917"/>
                </a:solidFill>
              </a:rPr>
              <a:t>What’s/big/island?</a:t>
            </a:r>
          </a:p>
          <a:p>
            <a:pPr marL="742950" indent="-742950" algn="l" eaLnBrk="1" hangingPunct="1">
              <a:buAutoNum type="arabicPeriod"/>
            </a:pPr>
            <a:r>
              <a:rPr lang="en-US" sz="2800" b="1" dirty="0" smtClean="0">
                <a:solidFill>
                  <a:srgbClr val="075917"/>
                </a:solidFill>
              </a:rPr>
              <a:t>What’s/large/lake?</a:t>
            </a:r>
          </a:p>
          <a:p>
            <a:pPr marL="742950" indent="-742950" eaLnBrk="1" hangingPunct="1"/>
            <a:endParaRPr lang="en-US" sz="4400" dirty="0" smtClean="0">
              <a:solidFill>
                <a:schemeClr val="tx1"/>
              </a:solidFill>
            </a:endParaRPr>
          </a:p>
        </p:txBody>
      </p:sp>
      <p:sp>
        <p:nvSpPr>
          <p:cNvPr id="5124" name="WordArt 11" descr="White marble"/>
          <p:cNvSpPr>
            <a:spLocks noChangeArrowheads="1" noChangeShapeType="1" noTextEdit="1"/>
          </p:cNvSpPr>
          <p:nvPr/>
        </p:nvSpPr>
        <p:spPr bwMode="auto">
          <a:xfrm>
            <a:off x="304800" y="609600"/>
            <a:ext cx="2447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7A907"/>
                </a:solidFill>
                <a:latin typeface="Arial Black"/>
              </a:rPr>
              <a:t>Team 1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7A907"/>
              </a:solidFill>
              <a:latin typeface="Arial Black"/>
            </a:endParaRPr>
          </a:p>
        </p:txBody>
      </p:sp>
      <p:sp>
        <p:nvSpPr>
          <p:cNvPr id="5" name="WordArt 12" descr="Paper bag"/>
          <p:cNvSpPr>
            <a:spLocks noChangeArrowheads="1" noChangeShapeType="1" noTextEdit="1"/>
          </p:cNvSpPr>
          <p:nvPr/>
        </p:nvSpPr>
        <p:spPr bwMode="auto">
          <a:xfrm>
            <a:off x="3352800" y="228600"/>
            <a:ext cx="381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Natural attraction</a:t>
            </a:r>
          </a:p>
        </p:txBody>
      </p:sp>
      <p:sp>
        <p:nvSpPr>
          <p:cNvPr id="6" name="Rectangle 9"/>
          <p:cNvSpPr txBox="1">
            <a:spLocks/>
          </p:cNvSpPr>
          <p:nvPr/>
        </p:nvSpPr>
        <p:spPr>
          <a:xfrm>
            <a:off x="685800" y="5181600"/>
            <a:ext cx="7162800" cy="1143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759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Tour guides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rgbClr val="0759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759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759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hùy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759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759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Dương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759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759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Bảo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759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759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Châu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759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2800" i="1" dirty="0" err="1" smtClean="0">
                <a:solidFill>
                  <a:srgbClr val="075917"/>
                </a:solidFill>
              </a:rPr>
              <a:t>Cảnh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759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759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Tùng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759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i="1" smtClean="0">
                <a:solidFill>
                  <a:srgbClr val="075917"/>
                </a:solidFill>
              </a:rPr>
              <a:t>                            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759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Phương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759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759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Linh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759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759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Châu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759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759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Khang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07591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3152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A90313"/>
                </a:solidFill>
              </a:rPr>
              <a:t>How well do you know about natural attraction in Viet Nam?</a:t>
            </a:r>
            <a:endParaRPr lang="en-US" sz="2800" b="1" dirty="0">
              <a:solidFill>
                <a:srgbClr val="A903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98637"/>
            <a:ext cx="89154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002060"/>
                </a:solidFill>
              </a:rPr>
              <a:t>Raise your hands up when you have the answer. The quicker one will have right to answer first.</a:t>
            </a: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002060"/>
                </a:solidFill>
              </a:rPr>
              <a:t>If the answer is not correct, the others will take turn to answer</a:t>
            </a: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002060"/>
                </a:solidFill>
              </a:rPr>
              <a:t>One Vietnam airlines ticket for one correct answer.</a:t>
            </a: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019550"/>
            <a:ext cx="2971800" cy="1543050"/>
          </a:xfrm>
          <a:prstGeom prst="rect">
            <a:avLst/>
          </a:prstGeom>
        </p:spPr>
      </p:pic>
      <p:pic>
        <p:nvPicPr>
          <p:cNvPr id="9" name="Picture 8" descr="vietnam-airlines-787-Dreamliner20181220110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1550" y="3962400"/>
            <a:ext cx="253365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7A9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- What's the highest mountain in Viet Nam?</a:t>
            </a:r>
            <a:endParaRPr lang="en-US" sz="2800" b="1" dirty="0">
              <a:solidFill>
                <a:srgbClr val="07A9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696200" cy="99059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b="1" dirty="0" smtClean="0"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It’s </a:t>
            </a:r>
            <a:r>
              <a:rPr lang="en-US" sz="2800" b="1" dirty="0" err="1" smtClean="0"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Fansipan</a:t>
            </a:r>
            <a:r>
              <a:rPr lang="en-US" sz="2800" b="1" dirty="0" smtClean="0"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 mountain in Lao </a:t>
            </a:r>
            <a:r>
              <a:rPr lang="en-US" sz="2800" b="1" dirty="0" err="1" smtClean="0"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Cai</a:t>
            </a:r>
            <a:endParaRPr lang="en-US" sz="2800" i="1" dirty="0" smtClean="0">
              <a:solidFill>
                <a:srgbClr val="A903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pic>
        <p:nvPicPr>
          <p:cNvPr id="5" name="Picture 9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6989617" cy="38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43000" y="5943601"/>
            <a:ext cx="5334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  <a:t>Height: 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  <a:t>3143 </a:t>
            </a:r>
            <a:r>
              <a:rPr kumimoji="0" lang="en-US" sz="28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  <a:t>metres</a:t>
            </a:r>
            <a:endParaRPr kumimoji="0" lang="en-US" sz="2800" i="1" u="none" strike="noStrike" kern="1200" cap="none" spc="0" normalizeH="0" baseline="0" noProof="0" dirty="0" smtClean="0">
              <a:ln>
                <a:noFill/>
              </a:ln>
              <a:solidFill>
                <a:srgbClr val="A903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dwardian Script ITC" panose="030303020407070D08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dwardian Script ITC" panose="030303020407070D08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62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914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7A9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- What's the longest river in Viet Nam?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305800" cy="457200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r>
              <a:rPr lang="en-US" sz="11200" b="1" dirty="0" smtClean="0"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It’s Mekong River in the South of Viet Nam</a:t>
            </a:r>
          </a:p>
        </p:txBody>
      </p:sp>
      <p:pic>
        <p:nvPicPr>
          <p:cNvPr id="4" name="Picture 3" descr="mek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752600"/>
            <a:ext cx="6858000" cy="362257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43000" y="5562600"/>
            <a:ext cx="7924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dwardian Script ITC"/>
                <a:ea typeface="+mn-ea"/>
                <a:cs typeface="+mn-cs"/>
              </a:rPr>
              <a:t> Length:</a:t>
            </a:r>
            <a:r>
              <a:rPr kumimoji="0" lang="en-US" sz="9600" b="1" i="0" u="none" strike="noStrike" kern="1200" cap="none" spc="0" normalizeH="0" noProof="0" dirty="0" smtClean="0">
                <a:ln>
                  <a:noFill/>
                </a:ln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dwardian Script ITC"/>
                <a:ea typeface="+mn-ea"/>
                <a:cs typeface="+mn-cs"/>
              </a:rPr>
              <a:t> </a:t>
            </a:r>
            <a:r>
              <a:rPr kumimoji="0" lang="en-US" sz="9600" i="1" u="none" strike="noStrike" kern="1200" cap="none" spc="0" normalizeH="0" baseline="0" noProof="0" dirty="0" smtClean="0">
                <a:ln>
                  <a:noFill/>
                </a:ln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dwardian Script ITC"/>
                <a:ea typeface="+mn-ea"/>
                <a:cs typeface="+mn-cs"/>
              </a:rPr>
              <a:t>a</a:t>
            </a:r>
            <a:r>
              <a:rPr kumimoji="0" lang="en-US" sz="9600" i="1" u="none" strike="noStrike" kern="1200" cap="none" spc="0" normalizeH="0" baseline="0" noProof="0" dirty="0" smtClean="0">
                <a:ln>
                  <a:noFill/>
                </a:ln>
                <a:solidFill>
                  <a:srgbClr val="A90313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bout 4.200km. </a:t>
            </a:r>
            <a:r>
              <a:rPr kumimoji="0" lang="en-US" sz="9600" b="1" u="none" strike="noStrike" kern="1200" cap="none" spc="0" normalizeH="0" baseline="0" noProof="0" dirty="0" smtClean="0">
                <a:ln>
                  <a:noFill/>
                </a:ln>
                <a:solidFill>
                  <a:srgbClr val="A90313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Starting point</a:t>
            </a:r>
            <a:r>
              <a:rPr kumimoji="0" lang="en-US" sz="9600" i="1" u="none" strike="noStrike" kern="1200" cap="none" spc="0" normalizeH="0" baseline="0" noProof="0" dirty="0" smtClean="0">
                <a:ln>
                  <a:noFill/>
                </a:ln>
                <a:solidFill>
                  <a:srgbClr val="A90313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: China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600" b="1" u="none" strike="noStrike" kern="1200" cap="none" spc="0" normalizeH="0" baseline="0" noProof="0" dirty="0" smtClean="0">
                <a:ln>
                  <a:noFill/>
                </a:ln>
                <a:solidFill>
                  <a:srgbClr val="A90313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 </a:t>
            </a:r>
            <a:r>
              <a:rPr kumimoji="0" lang="en-US" sz="9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A90313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Tien</a:t>
            </a:r>
            <a:r>
              <a:rPr kumimoji="0" lang="en-US" sz="9600" b="1" u="none" strike="noStrike" kern="1200" cap="none" spc="0" normalizeH="0" baseline="0" noProof="0" dirty="0" smtClean="0">
                <a:ln>
                  <a:noFill/>
                </a:ln>
                <a:solidFill>
                  <a:srgbClr val="A90313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 </a:t>
            </a:r>
            <a:r>
              <a:rPr kumimoji="0" lang="en-US" sz="9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A90313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Giang</a:t>
            </a:r>
            <a:r>
              <a:rPr kumimoji="0" lang="en-US" sz="9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A90313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: </a:t>
            </a:r>
            <a:r>
              <a:rPr kumimoji="0" lang="en-US" sz="9600" i="1" u="none" strike="noStrike" kern="1200" cap="none" spc="0" normalizeH="0" baseline="0" noProof="0" dirty="0" smtClean="0">
                <a:ln>
                  <a:noFill/>
                </a:ln>
                <a:solidFill>
                  <a:srgbClr val="A90313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220km</a:t>
            </a:r>
            <a:r>
              <a:rPr kumimoji="0" lang="en-US" sz="9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A90313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 – </a:t>
            </a:r>
            <a:r>
              <a:rPr kumimoji="0" lang="en-US" sz="9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A90313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Hau</a:t>
            </a:r>
            <a:r>
              <a:rPr kumimoji="0" lang="en-US" sz="9600" b="1" u="none" strike="noStrike" kern="1200" cap="none" spc="0" normalizeH="0" baseline="0" noProof="0" dirty="0" smtClean="0">
                <a:ln>
                  <a:noFill/>
                </a:ln>
                <a:solidFill>
                  <a:srgbClr val="A90313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 </a:t>
            </a:r>
            <a:r>
              <a:rPr kumimoji="0" lang="en-US" sz="9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A90313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Giang</a:t>
            </a:r>
            <a:r>
              <a:rPr kumimoji="0" lang="en-US" sz="9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A90313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: </a:t>
            </a:r>
            <a:r>
              <a:rPr kumimoji="0" lang="en-US" sz="9600" i="1" u="none" strike="noStrike" kern="1200" cap="none" spc="0" normalizeH="0" baseline="0" noProof="0" dirty="0" smtClean="0">
                <a:ln>
                  <a:noFill/>
                </a:ln>
                <a:solidFill>
                  <a:srgbClr val="A90313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250km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dwardian Script ITC" panose="030303020407070D08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70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8991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7A9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- What's the biggest island in Viet Nam?</a:t>
            </a:r>
            <a:r>
              <a:rPr lang="en-US" sz="3200" b="1" dirty="0" smtClean="0">
                <a:solidFill>
                  <a:srgbClr val="07A9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 </a:t>
            </a:r>
            <a:endParaRPr lang="en-US" sz="3200" b="1" dirty="0">
              <a:solidFill>
                <a:srgbClr val="07A9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10668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- It’s  </a:t>
            </a:r>
            <a:r>
              <a:rPr lang="en-US" sz="2800" b="1" dirty="0" err="1" smtClean="0"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Phu</a:t>
            </a:r>
            <a:r>
              <a:rPr lang="en-US" sz="2800" b="1" dirty="0" smtClean="0"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 </a:t>
            </a:r>
            <a:r>
              <a:rPr lang="en-US" sz="2800" b="1" dirty="0" err="1" smtClean="0"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Quoc</a:t>
            </a:r>
            <a:r>
              <a:rPr lang="en-US" sz="2800" b="1" dirty="0" smtClean="0"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 island in </a:t>
            </a:r>
            <a:r>
              <a:rPr lang="en-US" sz="2800" b="1" dirty="0" err="1" smtClean="0"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Kien</a:t>
            </a:r>
            <a:r>
              <a:rPr lang="en-US" sz="2800" b="1" dirty="0" smtClean="0"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 </a:t>
            </a:r>
            <a:r>
              <a:rPr lang="en-US" sz="2800" b="1" dirty="0" err="1" smtClean="0"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Giang</a:t>
            </a:r>
            <a:r>
              <a:rPr lang="en-US" sz="2800" b="1" dirty="0" smtClean="0"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 province</a:t>
            </a:r>
            <a:endParaRPr lang="en-US" sz="2800" b="1" dirty="0" smtClean="0">
              <a:solidFill>
                <a:srgbClr val="A903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/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pic>
        <p:nvPicPr>
          <p:cNvPr id="4" name="Picture 3" descr="phu-qu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852200"/>
            <a:ext cx="6748462" cy="386279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95400" y="5943600"/>
            <a:ext cx="6477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dwardian Script ITC"/>
                <a:ea typeface="+mn-ea"/>
                <a:cs typeface="+mn-cs"/>
              </a:rPr>
              <a:t>Area: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dwardian Script ITC"/>
                <a:ea typeface="+mn-ea"/>
                <a:cs typeface="+mn-cs"/>
              </a:rPr>
              <a:t> 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A90313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about  600 km2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rgbClr val="A903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dwardian Script IT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dwardian Script ITC" panose="030303020407070D08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69539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7A9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- What's the largest lake in Viet Nam?</a:t>
            </a:r>
            <a:endParaRPr lang="en-US" sz="2800" b="1" dirty="0">
              <a:solidFill>
                <a:srgbClr val="07A9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8229600" cy="6096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b="1" dirty="0" smtClean="0"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It’s  </a:t>
            </a:r>
            <a:r>
              <a:rPr lang="en-US" sz="2800" b="1" dirty="0" err="1" smtClean="0"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Ba</a:t>
            </a:r>
            <a:r>
              <a:rPr lang="en-US" sz="2800" b="1" dirty="0" smtClean="0"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 Be Lake in </a:t>
            </a:r>
            <a:r>
              <a:rPr lang="en-US" sz="2800" b="1" dirty="0" err="1" smtClean="0"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Bac</a:t>
            </a:r>
            <a:r>
              <a:rPr lang="en-US" sz="2800" b="1" dirty="0" smtClean="0"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 Kan province</a:t>
            </a:r>
          </a:p>
          <a:p>
            <a:pPr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pic>
        <p:nvPicPr>
          <p:cNvPr id="5" name="Picture 4" descr="Ba_Be_National_P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05000"/>
            <a:ext cx="6664570" cy="366369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55626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9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dwardian Script ITC"/>
                <a:ea typeface="+mn-ea"/>
                <a:cs typeface="+mn-cs"/>
              </a:rPr>
              <a:t>Length: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90313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8km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A90313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Surface area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rgbClr val="A90313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: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90313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6,5km2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A903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dwardian Script IT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dwardian Script ITC" panose="030303020407070D08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70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304800" y="15875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E20C30"/>
                </a:solidFill>
              </a:rPr>
              <a:t>Ex1 (p.56). Label </a:t>
            </a:r>
            <a:r>
              <a:rPr lang="en-US" sz="2800" b="1" dirty="0">
                <a:solidFill>
                  <a:srgbClr val="E20C30"/>
                </a:solidFill>
              </a:rPr>
              <a:t>the things in </a:t>
            </a:r>
            <a:r>
              <a:rPr lang="en-US" sz="2800" b="1" dirty="0" smtClean="0">
                <a:solidFill>
                  <a:srgbClr val="E20C30"/>
                </a:solidFill>
              </a:rPr>
              <a:t>nature you </a:t>
            </a:r>
            <a:r>
              <a:rPr lang="en-US" sz="2800" b="1" dirty="0">
                <a:solidFill>
                  <a:srgbClr val="E20C30"/>
                </a:solidFill>
              </a:rPr>
              <a:t>can </a:t>
            </a:r>
            <a:r>
              <a:rPr lang="en-US" sz="2800" b="1" dirty="0" smtClean="0">
                <a:solidFill>
                  <a:srgbClr val="E20C30"/>
                </a:solidFill>
              </a:rPr>
              <a:t>see</a:t>
            </a:r>
            <a:endParaRPr lang="en-US" sz="2800" dirty="0">
              <a:solidFill>
                <a:srgbClr val="E20C30"/>
              </a:solidFill>
              <a:latin typeface="Arial Black" pitchFamily="34" charset="0"/>
            </a:endParaRPr>
          </a:p>
        </p:txBody>
      </p:sp>
      <p:pic>
        <p:nvPicPr>
          <p:cNvPr id="31" name="OneDirectionWhatMakesYouBeautifulRingto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458200" y="76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411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4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thank-you-no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ết quả hình ảnh cho Viet nam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Font typeface="Arial" charset="0"/>
              <a:buNone/>
              <a:defRPr/>
            </a:pPr>
            <a:r>
              <a:rPr lang="en-US" sz="9600" b="1" dirty="0" smtClean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How well do you know Viet Nam ?</a:t>
            </a:r>
            <a:r>
              <a:rPr lang="en-US" sz="9600" b="1" dirty="0" smtClean="0">
                <a:solidFill>
                  <a:srgbClr val="00B0F0"/>
                </a:solidFill>
                <a:latin typeface="MV Boli" pitchFamily="2" charset="0"/>
                <a:cs typeface="MV Boli" pitchFamily="2" charset="0"/>
              </a:rPr>
              <a:t>              </a:t>
            </a:r>
            <a:r>
              <a:rPr lang="en-US" sz="9600" b="1" i="1" dirty="0" smtClean="0">
                <a:solidFill>
                  <a:srgbClr val="00B0F0"/>
                </a:solidFill>
                <a:latin typeface=".VnArabia" pitchFamily="34" charset="0"/>
                <a:ea typeface="PMingLiU" pitchFamily="18" charset="-120"/>
              </a:rPr>
              <a:t> Group 2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181600"/>
            <a:ext cx="7848600" cy="1524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Tour guides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Quản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Ngọc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Minh,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Nguyễn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Ngọc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Minh, 	        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Hải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Minh, Minh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Anh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Gia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Hưng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Anh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Thư</a:t>
            </a:r>
            <a:endParaRPr lang="en-US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3810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400" b="1" dirty="0" smtClean="0">
                <a:solidFill>
                  <a:srgbClr val="00B050"/>
                </a:solidFill>
              </a:rPr>
              <a:t>1. What’s/wet/place in Viet Nam?</a:t>
            </a:r>
          </a:p>
          <a:p>
            <a:pPr marL="514350" indent="-514350"/>
            <a:r>
              <a:rPr lang="en-US" sz="2400" b="1" dirty="0" smtClean="0">
                <a:solidFill>
                  <a:srgbClr val="00B050"/>
                </a:solidFill>
              </a:rPr>
              <a:t>2. What’s/hot/ place?</a:t>
            </a:r>
          </a:p>
          <a:p>
            <a:pPr marL="514350" indent="-514350"/>
            <a:r>
              <a:rPr lang="en-US" sz="2400" b="1" dirty="0" smtClean="0">
                <a:solidFill>
                  <a:srgbClr val="00B050"/>
                </a:solidFill>
              </a:rPr>
              <a:t>3. What’s/cool/ place?</a:t>
            </a:r>
          </a:p>
          <a:p>
            <a:pPr marL="514350" indent="-514350"/>
            <a:r>
              <a:rPr lang="en-US" sz="2400" b="1" dirty="0" smtClean="0">
                <a:solidFill>
                  <a:srgbClr val="00B050"/>
                </a:solidFill>
              </a:rPr>
              <a:t>4. What’s/cold/ place?</a:t>
            </a:r>
          </a:p>
        </p:txBody>
      </p:sp>
      <p:pic>
        <p:nvPicPr>
          <p:cNvPr id="8" name="Picture 2" descr="C:\Users\DELL\Desktop\6UNIT 5-LESSON 7-DOWNLOAD\U5-L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873" y="2286000"/>
            <a:ext cx="6499327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848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E20C30"/>
                </a:solidFill>
                <a:latin typeface=".VnBahamasB" pitchFamily="34" charset="0"/>
              </a:rPr>
              <a:t>Quiz: How well do you know about the weather in Viet Nam?</a:t>
            </a:r>
            <a:endParaRPr lang="en-US" sz="2800" dirty="0">
              <a:solidFill>
                <a:srgbClr val="E20C30"/>
              </a:solidFill>
              <a:latin typeface=".VnBahamas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lvl="0"/>
            <a:r>
              <a:rPr lang="en-US" sz="2800" b="1" dirty="0" smtClean="0">
                <a:solidFill>
                  <a:srgbClr val="075917"/>
                </a:solidFill>
                <a:latin typeface="MV Boli" pitchFamily="2" charset="0"/>
                <a:cs typeface="MV Boli" pitchFamily="2" charset="0"/>
              </a:rPr>
              <a:t>Work in group of 5 </a:t>
            </a:r>
          </a:p>
          <a:p>
            <a:pPr lvl="0"/>
            <a:r>
              <a:rPr lang="en-US" sz="2800" b="1" dirty="0" smtClean="0">
                <a:solidFill>
                  <a:srgbClr val="075917"/>
                </a:solidFill>
                <a:latin typeface="MV Boli" pitchFamily="2" charset="0"/>
                <a:cs typeface="MV Boli" pitchFamily="2" charset="0"/>
              </a:rPr>
              <a:t>Discuss about the questions then write down your answer on the answer sheet.</a:t>
            </a:r>
          </a:p>
          <a:p>
            <a:pPr lvl="0"/>
            <a:r>
              <a:rPr lang="en-US" sz="2800" b="1" dirty="0" smtClean="0">
                <a:solidFill>
                  <a:srgbClr val="075917"/>
                </a:solidFill>
                <a:latin typeface="MV Boli" pitchFamily="2" charset="0"/>
                <a:cs typeface="MV Boli" pitchFamily="2" charset="0"/>
              </a:rPr>
              <a:t> If you have a correct answer, you will get one voucher for the next trip.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315954"/>
            <a:ext cx="4343400" cy="1932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1" descr="tong-hop-hinh-nen-powerpoint-ve-chu-de-hoat-hinh-1484759456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WordArt 26"/>
          <p:cNvSpPr>
            <a:spLocks noChangeArrowheads="1" noChangeShapeType="1" noTextEdit="1"/>
          </p:cNvSpPr>
          <p:nvPr/>
        </p:nvSpPr>
        <p:spPr bwMode="auto">
          <a:xfrm>
            <a:off x="6096000" y="76200"/>
            <a:ext cx="30480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Weather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1. What’s the wettest place in Viet Nam?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pic>
        <p:nvPicPr>
          <p:cNvPr id="6" name="10 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29400" y="4895850"/>
            <a:ext cx="2362200" cy="177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1" descr="tong-hop-hinh-nen-powerpoint-ve-chu-de-hoat-hinh-1484759456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2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620000" cy="9906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C00000"/>
                </a:solidFill>
              </a:rPr>
              <a:t>- </a:t>
            </a:r>
            <a:r>
              <a:rPr lang="en-US" sz="3100" b="1" dirty="0" smtClean="0">
                <a:solidFill>
                  <a:srgbClr val="C00000"/>
                </a:solidFill>
              </a:rPr>
              <a:t>The wettest place in Viet Nam is National forest Bach Ma in </a:t>
            </a:r>
            <a:r>
              <a:rPr lang="en-US" sz="3100" b="1" dirty="0" err="1" smtClean="0">
                <a:solidFill>
                  <a:srgbClr val="C00000"/>
                </a:solidFill>
              </a:rPr>
              <a:t>Thua</a:t>
            </a:r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en-US" sz="3100" b="1" dirty="0" err="1" smtClean="0">
                <a:solidFill>
                  <a:srgbClr val="C00000"/>
                </a:solidFill>
              </a:rPr>
              <a:t>Thien</a:t>
            </a:r>
            <a:r>
              <a:rPr lang="en-US" sz="3100" b="1" dirty="0" smtClean="0">
                <a:solidFill>
                  <a:srgbClr val="C00000"/>
                </a:solidFill>
              </a:rPr>
              <a:t> Hue</a:t>
            </a:r>
            <a:r>
              <a:rPr lang="en-US" dirty="0" smtClean="0">
                <a:solidFill>
                  <a:srgbClr val="CC00CC"/>
                </a:solidFill>
              </a:rPr>
              <a:t/>
            </a:r>
            <a:br>
              <a:rPr lang="en-US" dirty="0" smtClean="0">
                <a:solidFill>
                  <a:srgbClr val="CC00CC"/>
                </a:solidFill>
              </a:rPr>
            </a:br>
            <a:endParaRPr lang="en-US" dirty="0" smtClean="0"/>
          </a:p>
        </p:txBody>
      </p:sp>
      <p:sp>
        <p:nvSpPr>
          <p:cNvPr id="5124" name="Rectangle 23"/>
          <p:cNvSpPr>
            <a:spLocks noGrp="1"/>
          </p:cNvSpPr>
          <p:nvPr>
            <p:ph type="subTitle" idx="1"/>
          </p:nvPr>
        </p:nvSpPr>
        <p:spPr>
          <a:xfrm>
            <a:off x="228600" y="3429000"/>
            <a:ext cx="2971800" cy="19812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14025E"/>
                </a:solidFill>
              </a:rPr>
              <a:t>(Average rainfall in the top of the mountain: 800ml)</a:t>
            </a:r>
          </a:p>
        </p:txBody>
      </p:sp>
      <p:sp>
        <p:nvSpPr>
          <p:cNvPr id="5126" name="WordArt 26"/>
          <p:cNvSpPr>
            <a:spLocks noChangeArrowheads="1" noChangeShapeType="1" noTextEdit="1"/>
          </p:cNvSpPr>
          <p:nvPr/>
        </p:nvSpPr>
        <p:spPr bwMode="auto">
          <a:xfrm>
            <a:off x="6096000" y="76200"/>
            <a:ext cx="30480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Weather</a:t>
            </a:r>
          </a:p>
        </p:txBody>
      </p:sp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641048"/>
            <a:ext cx="5586046" cy="368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top-25-hinh-nen-powerpoint-ve-chu-de-hoc-tap-giao-duc-nha-truong-cuc-chuyen-nghiep-1489463065-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0" y="152400"/>
            <a:ext cx="30480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Weather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2. What’s the hottest place in Viet Nam?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10 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29400" y="4857750"/>
            <a:ext cx="2362200" cy="177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top-25-hinh-nen-powerpoint-ve-chu-de-hoc-tap-giao-duc-nha-truong-cuc-chuyen-nghiep-1489463065-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0" y="152400"/>
            <a:ext cx="30480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Weather</a:t>
            </a:r>
          </a:p>
        </p:txBody>
      </p:sp>
      <p:sp>
        <p:nvSpPr>
          <p:cNvPr id="6148" name="Rectangle 7"/>
          <p:cNvSpPr>
            <a:spLocks noGrp="1"/>
          </p:cNvSpPr>
          <p:nvPr>
            <p:ph type="ctrTitle"/>
          </p:nvPr>
        </p:nvSpPr>
        <p:spPr>
          <a:xfrm>
            <a:off x="1066800" y="12954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A90313"/>
                </a:solidFill>
              </a:rPr>
              <a:t>- The hottest place in Viet Nam is </a:t>
            </a:r>
            <a:r>
              <a:rPr lang="en-US" sz="3100" b="1" dirty="0" err="1" smtClean="0">
                <a:solidFill>
                  <a:srgbClr val="A90313"/>
                </a:solidFill>
              </a:rPr>
              <a:t>Cua</a:t>
            </a:r>
            <a:r>
              <a:rPr lang="en-US" sz="3100" b="1" dirty="0" smtClean="0">
                <a:solidFill>
                  <a:srgbClr val="A90313"/>
                </a:solidFill>
              </a:rPr>
              <a:t> </a:t>
            </a:r>
            <a:r>
              <a:rPr lang="en-US" sz="3100" b="1" dirty="0" err="1" smtClean="0">
                <a:solidFill>
                  <a:srgbClr val="A90313"/>
                </a:solidFill>
              </a:rPr>
              <a:t>Rao</a:t>
            </a:r>
            <a:r>
              <a:rPr lang="en-US" sz="3100" b="1" dirty="0" smtClean="0">
                <a:solidFill>
                  <a:srgbClr val="A90313"/>
                </a:solidFill>
              </a:rPr>
              <a:t>, in </a:t>
            </a:r>
            <a:r>
              <a:rPr lang="en-US" sz="3100" b="1" dirty="0" err="1" smtClean="0">
                <a:solidFill>
                  <a:srgbClr val="A90313"/>
                </a:solidFill>
              </a:rPr>
              <a:t>Tuong</a:t>
            </a:r>
            <a:r>
              <a:rPr lang="en-US" sz="3100" b="1" dirty="0" smtClean="0">
                <a:solidFill>
                  <a:srgbClr val="A90313"/>
                </a:solidFill>
              </a:rPr>
              <a:t> Duong, </a:t>
            </a:r>
            <a:r>
              <a:rPr lang="en-US" sz="3100" b="1" dirty="0" err="1" smtClean="0">
                <a:solidFill>
                  <a:srgbClr val="A90313"/>
                </a:solidFill>
              </a:rPr>
              <a:t>Nghe</a:t>
            </a:r>
            <a:r>
              <a:rPr lang="en-US" sz="3100" b="1" dirty="0" smtClean="0">
                <a:solidFill>
                  <a:srgbClr val="A90313"/>
                </a:solidFill>
              </a:rPr>
              <a:t> An</a:t>
            </a:r>
            <a:r>
              <a:rPr lang="en-US" dirty="0" smtClean="0">
                <a:solidFill>
                  <a:srgbClr val="6666FF"/>
                </a:solidFill>
              </a:rPr>
              <a:t/>
            </a:r>
            <a:br>
              <a:rPr lang="en-US" dirty="0" smtClean="0">
                <a:solidFill>
                  <a:srgbClr val="6666FF"/>
                </a:solidFill>
              </a:rPr>
            </a:br>
            <a:endParaRPr lang="en-US" dirty="0" smtClean="0"/>
          </a:p>
        </p:txBody>
      </p:sp>
      <p:sp>
        <p:nvSpPr>
          <p:cNvPr id="6149" name="Rectangle 8"/>
          <p:cNvSpPr>
            <a:spLocks noGrp="1"/>
          </p:cNvSpPr>
          <p:nvPr>
            <p:ph type="subTitle" idx="1"/>
          </p:nvPr>
        </p:nvSpPr>
        <p:spPr>
          <a:xfrm>
            <a:off x="304800" y="3048000"/>
            <a:ext cx="3352800" cy="2743200"/>
          </a:xfrm>
        </p:spPr>
        <p:txBody>
          <a:bodyPr>
            <a:normAutofit/>
          </a:bodyPr>
          <a:lstStyle/>
          <a:p>
            <a:pPr algn="l"/>
            <a:r>
              <a:rPr lang="en-US" sz="2600" dirty="0" smtClean="0">
                <a:solidFill>
                  <a:srgbClr val="14025E"/>
                </a:solidFill>
              </a:rPr>
              <a:t>(Average temperature in summer: 40°C</a:t>
            </a:r>
          </a:p>
          <a:p>
            <a:pPr algn="l"/>
            <a:r>
              <a:rPr lang="en-US" sz="2600" dirty="0" smtClean="0">
                <a:solidFill>
                  <a:srgbClr val="14025E"/>
                </a:solidFill>
              </a:rPr>
              <a:t>Sometimes: 44°C-45°C</a:t>
            </a:r>
            <a:r>
              <a:rPr lang="en-US" sz="2800" dirty="0" smtClean="0">
                <a:solidFill>
                  <a:srgbClr val="14025E"/>
                </a:solidFill>
              </a:rPr>
              <a:t>)</a:t>
            </a:r>
          </a:p>
          <a:p>
            <a:pPr eaLnBrk="1" hangingPunct="1"/>
            <a:endParaRPr lang="en-US" dirty="0" smtClean="0">
              <a:solidFill>
                <a:srgbClr val="6666FF"/>
              </a:solidFill>
            </a:endParaRPr>
          </a:p>
        </p:txBody>
      </p:sp>
      <p:pic>
        <p:nvPicPr>
          <p:cNvPr id="6150" name="Picture 10" descr="Kết quả hình ảnh cho Cửa Rào Tương Dương Nghệ 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438400"/>
            <a:ext cx="5105400" cy="404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ai-hinh-nen-powerpoint-dep-don-gian-phu-hop-voi-moi-slide-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5867400" y="228600"/>
            <a:ext cx="30480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Weather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3. What’s the coolest place in Viet Nam?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10 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51600" y="4724400"/>
            <a:ext cx="2540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U5-L7-1-1-tjitfnawjxzgce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3725"/>
            <a:ext cx="2503487" cy="1539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U5-L7-1-2-ebpnjpmwrpdzhrj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4" y="595312"/>
            <a:ext cx="2524125" cy="1538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U5-L7-1-3-bspmgtnttipxkqv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93725"/>
            <a:ext cx="2376487" cy="1539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U5-L7-1-5-ihkwolbiekaxscg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87625"/>
            <a:ext cx="2592388" cy="167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U5-L7-1-6-irexempjnvfdal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6675"/>
            <a:ext cx="2447925" cy="1584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U5-L7-1-7-hwegjderccgoxj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2592387" cy="167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U5-L7-1-8-pzfllprcuicrxma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2592388" cy="167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U5-L7-1-9-osdtuyjjoezeswl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90604"/>
            <a:ext cx="2641600" cy="1710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304800" y="15875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E20C30"/>
                </a:solidFill>
              </a:rPr>
              <a:t>Ex1 (p.56). Label </a:t>
            </a:r>
            <a:r>
              <a:rPr lang="en-US" sz="2800" b="1" dirty="0">
                <a:solidFill>
                  <a:srgbClr val="E20C30"/>
                </a:solidFill>
              </a:rPr>
              <a:t>the things in </a:t>
            </a:r>
            <a:r>
              <a:rPr lang="en-US" sz="2800" b="1" dirty="0" smtClean="0">
                <a:solidFill>
                  <a:srgbClr val="E20C30"/>
                </a:solidFill>
              </a:rPr>
              <a:t>nature you </a:t>
            </a:r>
            <a:r>
              <a:rPr lang="en-US" sz="2800" b="1" dirty="0">
                <a:solidFill>
                  <a:srgbClr val="E20C30"/>
                </a:solidFill>
              </a:rPr>
              <a:t>can </a:t>
            </a:r>
            <a:r>
              <a:rPr lang="en-US" sz="2800" b="1" dirty="0" smtClean="0">
                <a:solidFill>
                  <a:srgbClr val="E20C30"/>
                </a:solidFill>
              </a:rPr>
              <a:t>see</a:t>
            </a:r>
            <a:endParaRPr lang="en-US" sz="2800" dirty="0">
              <a:solidFill>
                <a:srgbClr val="E20C30"/>
              </a:solidFill>
              <a:latin typeface="Arial Black" pitchFamily="34" charset="0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36513" y="457200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059113" y="457200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6121400" y="4714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0" y="23764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3073400" y="23622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6121400" y="2362200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0" y="45720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2987675" y="45720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5969000" y="45720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9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31" name="OneDirectionWhatMakesYouBeautifulRingto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8458200" y="76200"/>
            <a:ext cx="457200" cy="457200"/>
          </a:xfrm>
          <a:prstGeom prst="rect">
            <a:avLst/>
          </a:prstGeom>
        </p:spPr>
      </p:pic>
      <p:pic>
        <p:nvPicPr>
          <p:cNvPr id="32" name="Picture 31" descr="images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2590800"/>
            <a:ext cx="2689817" cy="167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411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4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ai-hinh-nen-powerpoint-dep-don-gian-phu-hop-voi-moi-slide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5867400" y="228600"/>
            <a:ext cx="30480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Weather</a:t>
            </a:r>
          </a:p>
        </p:txBody>
      </p:sp>
      <p:sp>
        <p:nvSpPr>
          <p:cNvPr id="8196" name="Rectangle 6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7162800" cy="8382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A90313"/>
                </a:solidFill>
              </a:rPr>
              <a:t>- The coolest place in Viet Nam is </a:t>
            </a:r>
            <a:r>
              <a:rPr lang="en-US" sz="3100" b="1" dirty="0" err="1" smtClean="0">
                <a:solidFill>
                  <a:srgbClr val="A90313"/>
                </a:solidFill>
              </a:rPr>
              <a:t>Da</a:t>
            </a:r>
            <a:r>
              <a:rPr lang="en-US" sz="3100" b="1" dirty="0" smtClean="0">
                <a:solidFill>
                  <a:srgbClr val="A90313"/>
                </a:solidFill>
              </a:rPr>
              <a:t> Lat City in Lam Dong highland.</a:t>
            </a:r>
            <a:r>
              <a:rPr lang="en-US" sz="6000" dirty="0" smtClean="0">
                <a:solidFill>
                  <a:srgbClr val="0000CC"/>
                </a:solidFill>
              </a:rPr>
              <a:t/>
            </a:r>
            <a:br>
              <a:rPr lang="en-US" sz="6000" dirty="0" smtClean="0">
                <a:solidFill>
                  <a:srgbClr val="0000CC"/>
                </a:solidFill>
              </a:rPr>
            </a:br>
            <a:endParaRPr lang="en-US" dirty="0" smtClean="0">
              <a:solidFill>
                <a:srgbClr val="FF0066"/>
              </a:solidFill>
            </a:endParaRPr>
          </a:p>
        </p:txBody>
      </p:sp>
      <p:sp>
        <p:nvSpPr>
          <p:cNvPr id="8197" name="Rectangle 7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3200400" cy="3276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600" dirty="0" smtClean="0">
                <a:solidFill>
                  <a:srgbClr val="000066"/>
                </a:solidFill>
              </a:rPr>
              <a:t>(Cool all year round.</a:t>
            </a:r>
          </a:p>
          <a:p>
            <a:pPr algn="l"/>
            <a:r>
              <a:rPr lang="en-US" sz="2600" dirty="0" smtClean="0">
                <a:solidFill>
                  <a:srgbClr val="000066"/>
                </a:solidFill>
              </a:rPr>
              <a:t>Average temperature: 18</a:t>
            </a:r>
            <a:r>
              <a:rPr lang="en-US" sz="2600" dirty="0" smtClean="0">
                <a:solidFill>
                  <a:srgbClr val="14025E"/>
                </a:solidFill>
              </a:rPr>
              <a:t>°C</a:t>
            </a:r>
            <a:r>
              <a:rPr lang="en-US" sz="2800" i="1" dirty="0" smtClean="0"/>
              <a:t> </a:t>
            </a:r>
            <a:r>
              <a:rPr lang="en-US" sz="2600" dirty="0" smtClean="0">
                <a:solidFill>
                  <a:srgbClr val="000066"/>
                </a:solidFill>
              </a:rPr>
              <a:t>-20</a:t>
            </a:r>
            <a:r>
              <a:rPr lang="en-US" sz="2600" dirty="0" smtClean="0">
                <a:solidFill>
                  <a:srgbClr val="14025E"/>
                </a:solidFill>
              </a:rPr>
              <a:t>°C</a:t>
            </a:r>
            <a:r>
              <a:rPr lang="en-US" sz="2600" dirty="0" smtClean="0">
                <a:solidFill>
                  <a:srgbClr val="000066"/>
                </a:solidFill>
              </a:rPr>
              <a:t>)</a:t>
            </a:r>
          </a:p>
          <a:p>
            <a:pPr eaLnBrk="1" hangingPunct="1"/>
            <a:endParaRPr lang="en-US" sz="4400" dirty="0" smtClean="0">
              <a:solidFill>
                <a:srgbClr val="0000CC"/>
              </a:solidFill>
            </a:endParaRPr>
          </a:p>
        </p:txBody>
      </p:sp>
      <p:pic>
        <p:nvPicPr>
          <p:cNvPr id="8198" name="Picture 9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438400"/>
            <a:ext cx="5562600" cy="390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inh-nen-powerpoint-dep-chu-de-y-te-suc-khoe-2_0935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WordArt 7"/>
          <p:cNvSpPr>
            <a:spLocks noChangeArrowheads="1" noChangeShapeType="1" noTextEdit="1"/>
          </p:cNvSpPr>
          <p:nvPr/>
        </p:nvSpPr>
        <p:spPr bwMode="auto">
          <a:xfrm>
            <a:off x="6096000" y="152400"/>
            <a:ext cx="30480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Weather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4. What’s the coldest place in Viet Nam?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pic>
        <p:nvPicPr>
          <p:cNvPr id="6" name="10 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77000" y="4819650"/>
            <a:ext cx="251460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inh-nen-powerpoint-dep-chu-de-y-te-suc-khoe-2_0935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924800" cy="8382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A90313"/>
                </a:solidFill>
              </a:rPr>
              <a:t>The coldest place in Viet Nam is Mau Son mountain in Loc </a:t>
            </a:r>
            <a:r>
              <a:rPr lang="en-US" sz="3100" b="1" dirty="0" err="1" smtClean="0">
                <a:solidFill>
                  <a:srgbClr val="A90313"/>
                </a:solidFill>
              </a:rPr>
              <a:t>Binh</a:t>
            </a:r>
            <a:r>
              <a:rPr lang="en-US" sz="3100" b="1" dirty="0" smtClean="0">
                <a:solidFill>
                  <a:srgbClr val="A90313"/>
                </a:solidFill>
              </a:rPr>
              <a:t>, Lang Son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9220" name="Rectangle 6"/>
          <p:cNvSpPr>
            <a:spLocks noGrp="1"/>
          </p:cNvSpPr>
          <p:nvPr>
            <p:ph type="subTitle" idx="1"/>
          </p:nvPr>
        </p:nvSpPr>
        <p:spPr>
          <a:xfrm>
            <a:off x="228600" y="3276600"/>
            <a:ext cx="3505200" cy="3048000"/>
          </a:xfrm>
        </p:spPr>
        <p:txBody>
          <a:bodyPr>
            <a:normAutofit/>
          </a:bodyPr>
          <a:lstStyle/>
          <a:p>
            <a:pPr algn="l"/>
            <a:r>
              <a:rPr lang="en-US" sz="2600" dirty="0" smtClean="0">
                <a:solidFill>
                  <a:srgbClr val="002060"/>
                </a:solidFill>
              </a:rPr>
              <a:t>(Average temperature in winter: below 10</a:t>
            </a:r>
            <a:r>
              <a:rPr lang="en-US" sz="2600" dirty="0" smtClean="0">
                <a:solidFill>
                  <a:srgbClr val="14025E"/>
                </a:solidFill>
              </a:rPr>
              <a:t>°C</a:t>
            </a:r>
            <a:endParaRPr lang="en-US" sz="2600" dirty="0" smtClean="0">
              <a:solidFill>
                <a:srgbClr val="002060"/>
              </a:solidFill>
            </a:endParaRPr>
          </a:p>
          <a:p>
            <a:pPr algn="l"/>
            <a:r>
              <a:rPr lang="en-US" sz="2600" dirty="0" smtClean="0">
                <a:solidFill>
                  <a:srgbClr val="002060"/>
                </a:solidFill>
              </a:rPr>
              <a:t>Sometimes: below 2</a:t>
            </a:r>
            <a:r>
              <a:rPr lang="en-US" sz="2600" dirty="0" smtClean="0">
                <a:solidFill>
                  <a:srgbClr val="14025E"/>
                </a:solidFill>
              </a:rPr>
              <a:t>°C</a:t>
            </a:r>
            <a:r>
              <a:rPr lang="en-US" sz="26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221" name="WordArt 7"/>
          <p:cNvSpPr>
            <a:spLocks noChangeArrowheads="1" noChangeShapeType="1" noTextEdit="1"/>
          </p:cNvSpPr>
          <p:nvPr/>
        </p:nvSpPr>
        <p:spPr bwMode="auto">
          <a:xfrm>
            <a:off x="6096000" y="152400"/>
            <a:ext cx="30480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Weather</a:t>
            </a: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633662"/>
            <a:ext cx="5336811" cy="3538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3075" name="Picture 4" descr="EJ1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143000" y="2438400"/>
            <a:ext cx="6324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01"/>
              </a:avLst>
            </a:prstTxWarp>
          </a:bodyPr>
          <a:lstStyle/>
          <a:p>
            <a:pPr algn="ctr"/>
            <a:r>
              <a:rPr lang="en-US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Thank you for listening</a:t>
            </a:r>
            <a:endParaRPr lang="en-US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4984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5"/>
            <a:ext cx="9100457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43000" y="685800"/>
            <a:ext cx="6475362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 to Viet Nam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801380"/>
            <a:ext cx="7543800" cy="892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Tour guides</a:t>
            </a:r>
            <a:r>
              <a:rPr lang="en-US" sz="2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: </a:t>
            </a:r>
            <a:r>
              <a:rPr lang="en-US" sz="2600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Mỹ</a:t>
            </a:r>
            <a:r>
              <a:rPr lang="en-US" sz="2600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sz="2600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Linh</a:t>
            </a:r>
            <a:r>
              <a:rPr lang="en-US" sz="2600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, </a:t>
            </a:r>
            <a:r>
              <a:rPr lang="en-US" sz="2600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Ngọc</a:t>
            </a:r>
            <a:r>
              <a:rPr lang="en-US" sz="2600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Minh, </a:t>
            </a:r>
            <a:r>
              <a:rPr lang="en-US" sz="2600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Thư</a:t>
            </a:r>
            <a:r>
              <a:rPr lang="en-US" sz="2600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, </a:t>
            </a:r>
            <a:r>
              <a:rPr lang="en-US" sz="2600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Phương</a:t>
            </a:r>
            <a:r>
              <a:rPr lang="en-US" sz="2600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, </a:t>
            </a:r>
          </a:p>
          <a:p>
            <a:r>
              <a:rPr lang="en-US" sz="2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			</a:t>
            </a:r>
            <a:r>
              <a:rPr lang="en-US" sz="2600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Tuấn</a:t>
            </a:r>
            <a:r>
              <a:rPr lang="en-US" sz="2600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sz="2600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Nghĩa</a:t>
            </a:r>
            <a:r>
              <a:rPr lang="en-US" sz="2600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, </a:t>
            </a:r>
            <a:r>
              <a:rPr lang="en-US" sz="26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Tâm</a:t>
            </a:r>
            <a:r>
              <a:rPr lang="en-US" sz="2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sz="26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Anh</a:t>
            </a:r>
            <a:endParaRPr lang="en-US" sz="2600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1022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2722364"/>
            <a:ext cx="8153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</a:pPr>
            <a:r>
              <a:rPr lang="en-US" sz="2600" b="1" i="1" dirty="0" smtClean="0">
                <a:solidFill>
                  <a:srgbClr val="002060"/>
                </a:solidFill>
                <a:latin typeface="+mj-lt"/>
              </a:rPr>
              <a:t>1. What’s/nice/city in Viet Nam?</a:t>
            </a:r>
          </a:p>
          <a:p>
            <a:pPr marL="514350" indent="-514350">
              <a:spcBef>
                <a:spcPts val="1200"/>
              </a:spcBef>
            </a:pPr>
            <a:r>
              <a:rPr lang="en-US" sz="2600" b="1" i="1" dirty="0" smtClean="0">
                <a:solidFill>
                  <a:srgbClr val="002060"/>
                </a:solidFill>
                <a:latin typeface="+mj-lt"/>
              </a:rPr>
              <a:t>2. What’s/good/ place for tourists to come?</a:t>
            </a:r>
          </a:p>
          <a:p>
            <a:pPr marL="514350" indent="-514350">
              <a:spcBef>
                <a:spcPts val="1200"/>
              </a:spcBef>
            </a:pPr>
            <a:r>
              <a:rPr lang="en-US" sz="2600" b="1" i="1" dirty="0" smtClean="0">
                <a:solidFill>
                  <a:srgbClr val="002060"/>
                </a:solidFill>
                <a:latin typeface="+mj-lt"/>
              </a:rPr>
              <a:t>3. What’s/convenient/ time of the year to visit?</a:t>
            </a:r>
          </a:p>
          <a:p>
            <a:pPr marL="514350" indent="-514350">
              <a:spcBef>
                <a:spcPts val="1200"/>
              </a:spcBef>
            </a:pPr>
            <a:r>
              <a:rPr lang="en-US" sz="2600" b="1" i="1" dirty="0" smtClean="0">
                <a:solidFill>
                  <a:srgbClr val="002060"/>
                </a:solidFill>
                <a:latin typeface="+mj-lt"/>
              </a:rPr>
              <a:t>4. What’s/fast/ way to travel around Viet Nam?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863025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 Narrow" pitchFamily="34" charset="0"/>
              </a:rPr>
              <a:t>TRAVELLING</a:t>
            </a:r>
          </a:p>
        </p:txBody>
      </p:sp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836" y="295275"/>
            <a:ext cx="4444564" cy="206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799" y="762000"/>
            <a:ext cx="343100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895600"/>
            <a:ext cx="3429000" cy="1866900"/>
          </a:xfrm>
          <a:prstGeom prst="rect">
            <a:avLst/>
          </a:prstGeom>
        </p:spPr>
      </p:pic>
      <p:pic>
        <p:nvPicPr>
          <p:cNvPr id="5" name="Content Placeholder 3" descr="hoi an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819400"/>
            <a:ext cx="3505200" cy="1852143"/>
          </a:xfrm>
          <a:prstGeom prst="rect">
            <a:avLst/>
          </a:prstGeom>
        </p:spPr>
      </p:pic>
      <p:pic>
        <p:nvPicPr>
          <p:cNvPr id="8" name="Picture 7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1" y="4876800"/>
            <a:ext cx="3428999" cy="1828800"/>
          </a:xfrm>
          <a:prstGeom prst="rect">
            <a:avLst/>
          </a:prstGeom>
        </p:spPr>
      </p:pic>
      <p:pic>
        <p:nvPicPr>
          <p:cNvPr id="9" name="Picture 8" descr="images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4800600"/>
            <a:ext cx="3505200" cy="1905000"/>
          </a:xfrm>
          <a:prstGeom prst="rect">
            <a:avLst/>
          </a:prstGeom>
        </p:spPr>
      </p:pic>
      <p:pic>
        <p:nvPicPr>
          <p:cNvPr id="10" name="Picture 9" descr="images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762000"/>
            <a:ext cx="3310759" cy="1981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47800" y="228600"/>
            <a:ext cx="6934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.VnBahamasB" pitchFamily="34" charset="0"/>
              </a:rPr>
              <a:t>The nicest cities in Viet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4053840" cy="2514600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762000"/>
            <a:ext cx="4114800" cy="2564506"/>
          </a:xfrm>
          <a:prstGeom prst="rect">
            <a:avLst/>
          </a:prstGeom>
        </p:spPr>
      </p:pic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71" y="3733800"/>
            <a:ext cx="4054929" cy="2673902"/>
          </a:xfrm>
          <a:prstGeom prst="rect">
            <a:avLst/>
          </a:prstGeom>
        </p:spPr>
      </p:pic>
      <p:pic>
        <p:nvPicPr>
          <p:cNvPr id="5" name="Picture 4" descr="tải xuống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613" y="3733800"/>
            <a:ext cx="4007787" cy="266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228600"/>
            <a:ext cx="6629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.VnBahamasB" pitchFamily="34" charset="0"/>
              </a:rPr>
              <a:t>The best places for tourists to come</a:t>
            </a:r>
            <a:endParaRPr lang="en-US" sz="3200" b="1" dirty="0">
              <a:solidFill>
                <a:srgbClr val="002060"/>
              </a:solidFill>
              <a:latin typeface=".VnBahamas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05800" cy="685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.VnBahamasB" pitchFamily="34" charset="0"/>
              </a:rPr>
              <a:t>The most convenient time of the year to visit</a:t>
            </a: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endParaRPr lang="en-US" sz="3200" dirty="0">
              <a:latin typeface=".VnAristote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2" y="1524000"/>
            <a:ext cx="8357308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29169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U5-L7-1-1-tjitfnawjxzgce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3725"/>
            <a:ext cx="2503487" cy="1539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U5-L7-1-2-ebpnjpmwrpdzhrj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4" y="595312"/>
            <a:ext cx="2524125" cy="1538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U5-L7-1-3-bspmgtnttipxkq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93725"/>
            <a:ext cx="2376487" cy="1539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U5-L7-1-5-ihkwolbiekaxscg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87625"/>
            <a:ext cx="2592388" cy="167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U5-L7-1-6-irexempjnvfdal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6675"/>
            <a:ext cx="2447925" cy="1584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U5-L7-1-7-hwegjderccgoxj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2592387" cy="167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U5-L7-1-8-pzfllprcuicrxma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2592388" cy="167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U5-L7-1-9-osdtuyjjoezeswl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90604"/>
            <a:ext cx="2641600" cy="1710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304800" y="15875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E20C30"/>
                </a:solidFill>
              </a:rPr>
              <a:t>Ex1 (p.56). Label </a:t>
            </a:r>
            <a:r>
              <a:rPr lang="en-US" sz="2800" b="1" dirty="0">
                <a:solidFill>
                  <a:srgbClr val="E20C30"/>
                </a:solidFill>
              </a:rPr>
              <a:t>the things in </a:t>
            </a:r>
            <a:r>
              <a:rPr lang="en-US" sz="2800" b="1" dirty="0" smtClean="0">
                <a:solidFill>
                  <a:srgbClr val="E20C30"/>
                </a:solidFill>
              </a:rPr>
              <a:t>nature you </a:t>
            </a:r>
            <a:r>
              <a:rPr lang="en-US" sz="2800" b="1" dirty="0">
                <a:solidFill>
                  <a:srgbClr val="E20C30"/>
                </a:solidFill>
              </a:rPr>
              <a:t>can </a:t>
            </a:r>
            <a:r>
              <a:rPr lang="en-US" sz="2800" b="1" dirty="0" smtClean="0">
                <a:solidFill>
                  <a:srgbClr val="E20C30"/>
                </a:solidFill>
              </a:rPr>
              <a:t>see</a:t>
            </a:r>
            <a:endParaRPr lang="en-US" sz="2800" dirty="0">
              <a:solidFill>
                <a:srgbClr val="E20C30"/>
              </a:solidFill>
              <a:latin typeface="Arial Black" pitchFamily="34" charset="0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36513" y="457200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059113" y="457200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6121400" y="4714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0" y="23764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3073400" y="23622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6121400" y="2362200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0" y="45720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2987675" y="45720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5969000" y="45720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9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32" name="Picture 31" descr="image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2590800"/>
            <a:ext cx="2689817" cy="167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41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.VnBahamasB" pitchFamily="34" charset="0"/>
              </a:rPr>
              <a:t>The fastest ways to travel around Viet Nam?</a:t>
            </a:r>
            <a:endParaRPr lang="en-US" sz="3200" b="1" dirty="0">
              <a:solidFill>
                <a:srgbClr val="002060"/>
              </a:solidFill>
              <a:latin typeface=".VnBahamasB" pitchFamily="34" charset="0"/>
            </a:endParaRPr>
          </a:p>
        </p:txBody>
      </p:sp>
      <p:pic>
        <p:nvPicPr>
          <p:cNvPr id="3" name="Picture 2" descr="anh-1--3--1563247878-width2783height1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499987"/>
            <a:ext cx="2895600" cy="1929013"/>
          </a:xfrm>
          <a:prstGeom prst="rect">
            <a:avLst/>
          </a:prstGeom>
        </p:spPr>
      </p:pic>
      <p:pic>
        <p:nvPicPr>
          <p:cNvPr id="5" name="Picture 4" descr="tải xuống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524000"/>
            <a:ext cx="2971800" cy="1905000"/>
          </a:xfrm>
          <a:prstGeom prst="rect">
            <a:avLst/>
          </a:prstGeom>
        </p:spPr>
      </p:pic>
      <p:pic>
        <p:nvPicPr>
          <p:cNvPr id="6" name="Picture 5" descr="tải xuống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519990"/>
            <a:ext cx="2819400" cy="190901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25" y="4048402"/>
            <a:ext cx="2847975" cy="1895198"/>
          </a:xfrm>
          <a:prstGeom prst="rect">
            <a:avLst/>
          </a:prstGeom>
        </p:spPr>
      </p:pic>
      <p:pic>
        <p:nvPicPr>
          <p:cNvPr id="9" name="Picture 8" descr="tour-du-lich-chua-huong-1-nga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389" y="4038600"/>
            <a:ext cx="2950411" cy="1981200"/>
          </a:xfrm>
          <a:prstGeom prst="rect">
            <a:avLst/>
          </a:prstGeom>
        </p:spPr>
      </p:pic>
      <p:pic>
        <p:nvPicPr>
          <p:cNvPr id="11" name="Picture 10" descr="images (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4032414"/>
            <a:ext cx="2895600" cy="1987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thumbs.dreamstime.com/z/have-nice-car-trip-luggage-ribbon-text-439207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If You Are Happy -  Family Sing Along - Muffin Song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05800" y="5791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-76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E20C30"/>
                </a:solidFill>
                <a:latin typeface=".VnShelley Allegro" pitchFamily="82" charset="0"/>
              </a:rPr>
              <a:t>How well do you know about Viet Nam?</a:t>
            </a:r>
            <a:endParaRPr lang="en-US" sz="4800" b="1" dirty="0">
              <a:solidFill>
                <a:srgbClr val="E20C30"/>
              </a:solidFill>
              <a:latin typeface=".VnShelley Allegro" pitchFamily="82" charset="0"/>
            </a:endParaRPr>
          </a:p>
        </p:txBody>
      </p:sp>
      <p:pic>
        <p:nvPicPr>
          <p:cNvPr id="1028" name="Picture 4" descr="http://vietjourneydalat.com.vn/image/image/ban-d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4267200" cy="6019800"/>
          </a:xfrm>
          <a:prstGeom prst="rect">
            <a:avLst/>
          </a:prstGeom>
          <a:noFill/>
        </p:spPr>
      </p:pic>
      <p:sp>
        <p:nvSpPr>
          <p:cNvPr id="15" name="Flowchart: Punched Tape 14"/>
          <p:cNvSpPr/>
          <p:nvPr/>
        </p:nvSpPr>
        <p:spPr>
          <a:xfrm>
            <a:off x="4648200" y="914400"/>
            <a:ext cx="4267200" cy="17526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48201" y="1371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Information</a:t>
            </a:r>
          </a:p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</a:rPr>
              <a:t>Excellent/good/fine/not very good</a:t>
            </a:r>
          </a:p>
        </p:txBody>
      </p:sp>
      <p:sp>
        <p:nvSpPr>
          <p:cNvPr id="17" name="Flowchart: Punched Tape 16"/>
          <p:cNvSpPr/>
          <p:nvPr/>
        </p:nvSpPr>
        <p:spPr>
          <a:xfrm>
            <a:off x="4648200" y="2819400"/>
            <a:ext cx="4267200" cy="17526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48200" y="3276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Communication and interaction</a:t>
            </a:r>
          </a:p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</a:rPr>
              <a:t>Excellent/good/fine/not very good</a:t>
            </a:r>
          </a:p>
        </p:txBody>
      </p:sp>
      <p:sp>
        <p:nvSpPr>
          <p:cNvPr id="19" name="Flowchart: Punched Tape 18"/>
          <p:cNvSpPr/>
          <p:nvPr/>
        </p:nvSpPr>
        <p:spPr>
          <a:xfrm>
            <a:off x="4648200" y="4724400"/>
            <a:ext cx="4267200" cy="17526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48200" y="5105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Vocabulary and grammar</a:t>
            </a:r>
          </a:p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</a:rPr>
              <a:t>Excellent/good/fine/not very good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600200"/>
          <a:ext cx="7924801" cy="3560508"/>
        </p:xfrm>
        <a:graphic>
          <a:graphicData uri="http://schemas.openxmlformats.org/drawingml/2006/table">
            <a:tbl>
              <a:tblPr/>
              <a:tblGrid>
                <a:gridCol w="4622798"/>
                <a:gridCol w="1147685"/>
                <a:gridCol w="1077159"/>
                <a:gridCol w="1077159"/>
              </a:tblGrid>
              <a:tr h="570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Finished! Now you can…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2400" b="0" dirty="0" smtClean="0">
                          <a:solidFill>
                            <a:srgbClr val="E20C30"/>
                          </a:solidFill>
                          <a:latin typeface="Calibri"/>
                          <a:ea typeface="Calibri"/>
                          <a:cs typeface="Times New Roman"/>
                        </a:rPr>
                        <a:t>√</a:t>
                      </a:r>
                      <a:endParaRPr lang="en-US" sz="2400" b="0" dirty="0">
                        <a:solidFill>
                          <a:srgbClr val="E20C3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E20C30"/>
                          </a:solidFill>
                          <a:latin typeface="+mn-lt"/>
                          <a:ea typeface="Calibri"/>
                          <a:cs typeface="Times New Roman"/>
                        </a:rPr>
                        <a:t>√</a:t>
                      </a:r>
                      <a:r>
                        <a:rPr lang="en-US" sz="2400" b="0" baseline="0" dirty="0" smtClean="0">
                          <a:solidFill>
                            <a:srgbClr val="E20C30"/>
                          </a:solidFill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400" b="0" dirty="0" smtClean="0">
                          <a:solidFill>
                            <a:srgbClr val="E20C30"/>
                          </a:solidFill>
                          <a:latin typeface="+mn-lt"/>
                          <a:ea typeface="Calibri"/>
                          <a:cs typeface="Times New Roman"/>
                        </a:rPr>
                        <a:t>√</a:t>
                      </a:r>
                    </a:p>
                    <a:p>
                      <a:pPr marL="342900" marR="0" lvl="0" indent="-3429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E20C30"/>
                          </a:solidFill>
                          <a:latin typeface="+mn-lt"/>
                          <a:ea typeface="Calibri"/>
                          <a:cs typeface="Times New Roman"/>
                        </a:rPr>
                        <a:t>√</a:t>
                      </a:r>
                      <a:r>
                        <a:rPr lang="en-US" sz="2400" b="0" baseline="0" dirty="0" smtClean="0">
                          <a:solidFill>
                            <a:srgbClr val="E20C30"/>
                          </a:solidFill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400" b="0" dirty="0" smtClean="0">
                          <a:solidFill>
                            <a:srgbClr val="E20C30"/>
                          </a:solidFill>
                          <a:latin typeface="+mn-lt"/>
                          <a:ea typeface="Calibri"/>
                          <a:cs typeface="Times New Roman"/>
                        </a:rPr>
                        <a:t>√</a:t>
                      </a:r>
                      <a:r>
                        <a:rPr lang="en-US" sz="2400" b="0" baseline="0" dirty="0" smtClean="0">
                          <a:solidFill>
                            <a:srgbClr val="E20C30"/>
                          </a:solidFill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400" b="0" dirty="0" smtClean="0">
                          <a:solidFill>
                            <a:srgbClr val="E20C30"/>
                          </a:solidFill>
                          <a:latin typeface="+mn-lt"/>
                          <a:ea typeface="Calibri"/>
                          <a:cs typeface="Times New Roman"/>
                        </a:rPr>
                        <a:t>√</a:t>
                      </a:r>
                    </a:p>
                    <a:p>
                      <a:pPr marL="342900" marR="0" lvl="0" indent="-3429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97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6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name natural things and travel items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53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6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use superlative adjectives to describe the world around you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39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6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give orders and advice </a:t>
                      </a:r>
                      <a:r>
                        <a:rPr lang="en-US" sz="260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using </a:t>
                      </a:r>
                      <a:r>
                        <a:rPr lang="en-US" sz="260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en-US" sz="2600" b="0" i="1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must”</a:t>
                      </a:r>
                      <a:r>
                        <a:rPr lang="en-US" sz="2600" b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b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2600" b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en-US" sz="2600" b="0" i="1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mustn’t”</a:t>
                      </a:r>
                      <a:endParaRPr lang="en-US" sz="2600" b="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62000" y="228600"/>
            <a:ext cx="77724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E20C30"/>
                </a:solidFill>
                <a:latin typeface="+mj-lt"/>
              </a:rPr>
              <a:t>COMPLETE YOUR SELF-ASSESSMENT</a:t>
            </a:r>
            <a:endParaRPr lang="en-US" sz="2600" b="1" dirty="0">
              <a:solidFill>
                <a:srgbClr val="E20C3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HOMEWORK</a:t>
            </a:r>
            <a:endParaRPr lang="en-US" sz="2800" dirty="0">
              <a:solidFill>
                <a:srgbClr val="07591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93837"/>
            <a:ext cx="7772400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2060"/>
                </a:solidFill>
                <a:ea typeface="MS PGothic" pitchFamily="34" charset="-128"/>
                <a:cs typeface="MV Boli" pitchFamily="2" charset="0"/>
              </a:rPr>
              <a:t>1. </a:t>
            </a:r>
            <a:r>
              <a:rPr lang="nl-NL" sz="2800" b="1" dirty="0" smtClean="0">
                <a:solidFill>
                  <a:srgbClr val="002060"/>
                </a:solidFill>
                <a:ea typeface="MS PGothic" pitchFamily="34" charset="-128"/>
              </a:rPr>
              <a:t>Write down what you know about Viet Nam (weather, natural wonders, travelling...)</a:t>
            </a:r>
          </a:p>
          <a:p>
            <a:pPr>
              <a:lnSpc>
                <a:spcPct val="150000"/>
              </a:lnSpc>
              <a:buNone/>
            </a:pPr>
            <a:r>
              <a:rPr lang="nl-NL" sz="2800" b="1" dirty="0" smtClean="0">
                <a:solidFill>
                  <a:srgbClr val="002060"/>
                </a:solidFill>
                <a:ea typeface="MS PGothic" pitchFamily="34" charset="-128"/>
              </a:rPr>
              <a:t>2.  </a:t>
            </a:r>
            <a:r>
              <a:rPr lang="en-US" sz="2800" b="1" dirty="0" smtClean="0">
                <a:solidFill>
                  <a:srgbClr val="002060"/>
                </a:solidFill>
                <a:ea typeface="MS PGothic" pitchFamily="34" charset="-128"/>
              </a:rPr>
              <a:t>Prepare for unit 6 ( Getting started).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 want to travel(co loi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200" y="152400"/>
            <a:ext cx="87376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3075" name="Picture 4" descr="EJ1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143000" y="2438400"/>
            <a:ext cx="6324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01"/>
              </a:avLst>
            </a:prstTxWarp>
          </a:bodyPr>
          <a:lstStyle/>
          <a:p>
            <a:pPr algn="ctr"/>
            <a:r>
              <a:rPr lang="en-US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Thank you for listening</a:t>
            </a:r>
            <a:endParaRPr lang="en-US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4984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-76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E20C30"/>
                </a:solidFill>
                <a:latin typeface=".VnShelley Allegro" pitchFamily="82" charset="0"/>
              </a:rPr>
              <a:t>How well do you know about Viet Nam?</a:t>
            </a:r>
            <a:endParaRPr lang="en-US" sz="4800" b="1" dirty="0">
              <a:solidFill>
                <a:srgbClr val="E20C30"/>
              </a:solidFill>
              <a:latin typeface=".VnShelley Allegro" pitchFamily="82" charset="0"/>
            </a:endParaRPr>
          </a:p>
        </p:txBody>
      </p:sp>
      <p:pic>
        <p:nvPicPr>
          <p:cNvPr id="1028" name="Picture 4" descr="http://vietjourneydalat.com.vn/image/image/ban-d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4267200" cy="6019800"/>
          </a:xfrm>
          <a:prstGeom prst="rect">
            <a:avLst/>
          </a:prstGeom>
          <a:noFill/>
        </p:spPr>
      </p:pic>
      <p:sp>
        <p:nvSpPr>
          <p:cNvPr id="9" name="Cloud 8"/>
          <p:cNvSpPr/>
          <p:nvPr/>
        </p:nvSpPr>
        <p:spPr>
          <a:xfrm>
            <a:off x="4572000" y="2743200"/>
            <a:ext cx="4419600" cy="1828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48200" y="3143071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Communication and interaction</a:t>
            </a:r>
          </a:p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</a:rPr>
              <a:t>Excellent/good/fine/not very good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495800" y="4648200"/>
            <a:ext cx="4572000" cy="1981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71803" y="5105400"/>
            <a:ext cx="4219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Vocabulary and grammar</a:t>
            </a:r>
          </a:p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</a:rPr>
              <a:t>Excellent/good/fine/not very good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495800" y="838200"/>
            <a:ext cx="4572000" cy="1828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Natural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8201" y="1226403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Information given</a:t>
            </a:r>
          </a:p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</a:rPr>
              <a:t>Excellent/good/fine/not very good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U5-L7-1-1-tjitfnawjxzgce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3725"/>
            <a:ext cx="2503487" cy="1539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U5-L7-1-2-ebpnjpmwrpdzhrj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4" y="595312"/>
            <a:ext cx="2524125" cy="1538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U5-L7-1-3-bspmgtnttipxkq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93725"/>
            <a:ext cx="2376487" cy="1539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U5-L7-1-5-ihkwolbiekaxscg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87625"/>
            <a:ext cx="2592388" cy="167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U5-L7-1-6-irexempjnvfdal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6675"/>
            <a:ext cx="2447925" cy="1584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U5-L7-1-7-hwegjderccgoxj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2592387" cy="167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U5-L7-1-8-pzfllprcuicrxma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2592388" cy="167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U5-L7-1-9-osdtuyjjoezeswl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90604"/>
            <a:ext cx="2641600" cy="1710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304800" y="15875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E20C30"/>
                </a:solidFill>
              </a:rPr>
              <a:t>Ex1 (p.56). Label </a:t>
            </a:r>
            <a:r>
              <a:rPr lang="en-US" sz="2800" b="1" dirty="0">
                <a:solidFill>
                  <a:srgbClr val="E20C30"/>
                </a:solidFill>
              </a:rPr>
              <a:t>the things in </a:t>
            </a:r>
            <a:r>
              <a:rPr lang="en-US" sz="2800" b="1" dirty="0" smtClean="0">
                <a:solidFill>
                  <a:srgbClr val="E20C30"/>
                </a:solidFill>
              </a:rPr>
              <a:t>nature you </a:t>
            </a:r>
            <a:r>
              <a:rPr lang="en-US" sz="2800" b="1" dirty="0">
                <a:solidFill>
                  <a:srgbClr val="E20C30"/>
                </a:solidFill>
              </a:rPr>
              <a:t>can </a:t>
            </a:r>
            <a:r>
              <a:rPr lang="en-US" sz="2800" b="1" dirty="0" smtClean="0">
                <a:solidFill>
                  <a:srgbClr val="E20C30"/>
                </a:solidFill>
              </a:rPr>
              <a:t>see</a:t>
            </a:r>
            <a:endParaRPr lang="en-US" sz="2800" dirty="0">
              <a:solidFill>
                <a:srgbClr val="E20C30"/>
              </a:solidFill>
              <a:latin typeface="Arial Black" pitchFamily="34" charset="0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36513" y="457200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059113" y="457200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6121400" y="4714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0" y="23764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3073400" y="23622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6121400" y="2362200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0" y="45720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2987675" y="45720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5969000" y="45720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9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611188" y="2060575"/>
            <a:ext cx="2303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mountain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3708400" y="2060575"/>
            <a:ext cx="2087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waterfall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6877050" y="2071688"/>
            <a:ext cx="2087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forest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1116013" y="4221163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cave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4138613" y="4221163"/>
            <a:ext cx="17287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desert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7092950" y="4221163"/>
            <a:ext cx="1511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lake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828675" y="6338888"/>
            <a:ext cx="1366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beach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210050" y="6338888"/>
            <a:ext cx="1441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island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7092950" y="6338888"/>
            <a:ext cx="1441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valley</a:t>
            </a:r>
            <a:endParaRPr lang="vi-VN" sz="2800" b="1" dirty="0">
              <a:solidFill>
                <a:srgbClr val="002060"/>
              </a:solidFill>
            </a:endParaRPr>
          </a:p>
        </p:txBody>
      </p:sp>
      <p:pic>
        <p:nvPicPr>
          <p:cNvPr id="32" name="Picture 31" descr="image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2590800"/>
            <a:ext cx="2689817" cy="167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41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smtClean="0">
                <a:solidFill>
                  <a:srgbClr val="E20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4 (p.56). Match the name of a natural wonder in A with a word/phrase in B</a:t>
            </a:r>
            <a:r>
              <a:rPr lang="en-US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19800" y="1600200"/>
            <a:ext cx="2819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E20C30"/>
                </a:solidFill>
              </a:rPr>
              <a:t>B</a:t>
            </a:r>
            <a:endParaRPr lang="en-US" sz="2600" b="1" dirty="0">
              <a:solidFill>
                <a:srgbClr val="E20C3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1600200"/>
            <a:ext cx="2819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E20C30"/>
                </a:solidFill>
              </a:rPr>
              <a:t>ANSWER</a:t>
            </a:r>
            <a:endParaRPr lang="en-US" sz="2600" b="1" dirty="0">
              <a:solidFill>
                <a:srgbClr val="E20C3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1600200"/>
            <a:ext cx="2819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E20C30"/>
                </a:solidFill>
              </a:rPr>
              <a:t>A</a:t>
            </a:r>
            <a:endParaRPr lang="en-US" sz="2600" b="1" dirty="0">
              <a:solidFill>
                <a:srgbClr val="E20C3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9800" y="3886200"/>
            <a:ext cx="2819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c. freshwater lake</a:t>
            </a:r>
            <a:endParaRPr lang="vi-VN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19800" y="4648200"/>
            <a:ext cx="2819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d. mountain</a:t>
            </a:r>
            <a:endParaRPr lang="vi-VN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19800" y="5410200"/>
            <a:ext cx="2819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e. rock</a:t>
            </a:r>
            <a:endParaRPr lang="vi-VN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00400" y="5410200"/>
            <a:ext cx="2819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desert</a:t>
            </a:r>
            <a:endParaRPr lang="vi-VN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648200"/>
            <a:ext cx="2819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rock</a:t>
            </a:r>
            <a:endParaRPr lang="vi-VN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00400" y="3886200"/>
            <a:ext cx="2819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lvl="0" indent="-533400" fontAlgn="base"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bay</a:t>
            </a:r>
            <a:endParaRPr lang="vi-VN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00400" y="3124200"/>
            <a:ext cx="2819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freshwater lake</a:t>
            </a:r>
            <a:endParaRPr lang="vi-VN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1000" y="5410200"/>
            <a:ext cx="2819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Aft>
                <a:spcPct val="0"/>
              </a:spcAft>
            </a:pP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5. The Sahara</a:t>
            </a:r>
            <a:endParaRPr lang="vi-VN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1000" y="4648200"/>
            <a:ext cx="2819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Aft>
                <a:spcPct val="0"/>
              </a:spcAft>
            </a:pP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4. Ayers</a:t>
            </a:r>
            <a:endParaRPr lang="vi-VN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1000" y="3886200"/>
            <a:ext cx="2819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Aft>
                <a:spcPct val="0"/>
              </a:spcAft>
            </a:pP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3. Ha Long</a:t>
            </a:r>
            <a:endParaRPr lang="vi-VN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" y="3124200"/>
            <a:ext cx="2819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2. Loch Lomond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00400" y="2362200"/>
            <a:ext cx="2819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mountain</a:t>
            </a:r>
            <a:endParaRPr lang="vi-VN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1000" y="2362200"/>
            <a:ext cx="2819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Aft>
                <a:spcPct val="0"/>
              </a:spcAft>
            </a:pP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1. Everest</a:t>
            </a:r>
            <a:endParaRPr lang="vi-VN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19800" y="3124200"/>
            <a:ext cx="2819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b. desert</a:t>
            </a:r>
            <a:endParaRPr lang="vi-VN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19800" y="2362200"/>
            <a:ext cx="2819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lvl="0" indent="-533400" fontAlgn="base"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a. bay</a:t>
            </a:r>
            <a:endParaRPr lang="vi-VN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143000" y="3733801"/>
            <a:ext cx="6248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vi-VN" sz="3200" dirty="0" smtClean="0"/>
          </a:p>
          <a:p>
            <a:pPr>
              <a:spcBef>
                <a:spcPct val="50000"/>
              </a:spcBef>
            </a:pPr>
            <a:endParaRPr lang="vi-VN" sz="3200" dirty="0" smtClean="0"/>
          </a:p>
          <a:p>
            <a:pPr>
              <a:spcBef>
                <a:spcPct val="50000"/>
              </a:spcBef>
            </a:pPr>
            <a:endParaRPr lang="vi-VN" sz="3200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7772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</a:rPr>
              <a:t>A</a:t>
            </a:r>
            <a:r>
              <a:rPr lang="en-US" sz="2400" i="1" dirty="0" smtClean="0">
                <a:solidFill>
                  <a:srgbClr val="002060"/>
                </a:solidFill>
              </a:rPr>
              <a:t>: What is </a:t>
            </a:r>
            <a:r>
              <a:rPr lang="en-US" sz="2400" b="1" i="1" dirty="0" smtClean="0">
                <a:solidFill>
                  <a:srgbClr val="002060"/>
                </a:solidFill>
              </a:rPr>
              <a:t>Ha Long</a:t>
            </a:r>
            <a:r>
              <a:rPr lang="en-US" sz="2400" i="1" dirty="0" smtClean="0">
                <a:solidFill>
                  <a:srgbClr val="00206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</a:rPr>
              <a:t>B</a:t>
            </a:r>
            <a:r>
              <a:rPr lang="en-US" sz="2400" i="1" dirty="0" smtClean="0">
                <a:solidFill>
                  <a:srgbClr val="002060"/>
                </a:solidFill>
              </a:rPr>
              <a:t>: It is </a:t>
            </a:r>
            <a:r>
              <a:rPr lang="en-US" sz="2400" b="1" i="1" dirty="0" smtClean="0">
                <a:solidFill>
                  <a:srgbClr val="002060"/>
                </a:solidFill>
              </a:rPr>
              <a:t>the nicest bay </a:t>
            </a:r>
            <a:r>
              <a:rPr lang="en-US" sz="2400" i="1" dirty="0" smtClean="0">
                <a:solidFill>
                  <a:srgbClr val="002060"/>
                </a:solidFill>
              </a:rPr>
              <a:t>in the world. 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rgbClr val="002060"/>
                </a:solidFill>
              </a:rPr>
              <a:t>    It’s in </a:t>
            </a:r>
            <a:r>
              <a:rPr lang="en-US" sz="2400" i="1" dirty="0" err="1" smtClean="0">
                <a:solidFill>
                  <a:srgbClr val="002060"/>
                </a:solidFill>
              </a:rPr>
              <a:t>Quang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Ninh</a:t>
            </a:r>
            <a:r>
              <a:rPr lang="en-US" sz="2400" i="1" dirty="0" smtClean="0">
                <a:solidFill>
                  <a:srgbClr val="002060"/>
                </a:solidFill>
              </a:rPr>
              <a:t> province, Viet Nam.</a:t>
            </a:r>
          </a:p>
          <a:p>
            <a:pPr>
              <a:lnSpc>
                <a:spcPct val="150000"/>
              </a:lnSpc>
            </a:pPr>
            <a:endParaRPr lang="en-US" sz="2400" i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</a:rPr>
              <a:t>A</a:t>
            </a:r>
            <a:r>
              <a:rPr lang="en-US" sz="2400" i="1" dirty="0" smtClean="0">
                <a:solidFill>
                  <a:srgbClr val="002060"/>
                </a:solidFill>
              </a:rPr>
              <a:t>: What is </a:t>
            </a:r>
            <a:r>
              <a:rPr lang="en-US" sz="2400" b="1" i="1" dirty="0" smtClean="0">
                <a:solidFill>
                  <a:srgbClr val="002060"/>
                </a:solidFill>
              </a:rPr>
              <a:t>Loch Lomond</a:t>
            </a:r>
            <a:r>
              <a:rPr lang="en-US" sz="2400" i="1" dirty="0" smtClean="0">
                <a:solidFill>
                  <a:srgbClr val="00206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</a:rPr>
              <a:t>B</a:t>
            </a:r>
            <a:r>
              <a:rPr lang="en-US" sz="2400" i="1" dirty="0" smtClean="0">
                <a:solidFill>
                  <a:srgbClr val="002060"/>
                </a:solidFill>
              </a:rPr>
              <a:t>: I don’t know. Do you know it?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</a:rPr>
              <a:t>A</a:t>
            </a:r>
            <a:r>
              <a:rPr lang="en-US" sz="2400" i="1" dirty="0" smtClean="0">
                <a:solidFill>
                  <a:srgbClr val="002060"/>
                </a:solidFill>
              </a:rPr>
              <a:t>: Yes, it is </a:t>
            </a:r>
            <a:r>
              <a:rPr lang="en-US" sz="2400" b="1" i="1" dirty="0" smtClean="0">
                <a:solidFill>
                  <a:srgbClr val="002060"/>
                </a:solidFill>
              </a:rPr>
              <a:t>the largest lake </a:t>
            </a:r>
            <a:r>
              <a:rPr lang="en-US" sz="2400" i="1" dirty="0" smtClean="0">
                <a:solidFill>
                  <a:srgbClr val="002060"/>
                </a:solidFill>
              </a:rPr>
              <a:t>in Great Britain.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rgbClr val="002060"/>
                </a:solidFill>
              </a:rPr>
              <a:t>     (or: No, I don’t)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1260157"/>
            <a:ext cx="8686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en-US" sz="2600" dirty="0">
              <a:solidFill>
                <a:srgbClr val="E20C30"/>
              </a:solidFill>
              <a:latin typeface="Arial Black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3581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b="1" dirty="0" smtClean="0">
                <a:solidFill>
                  <a:srgbClr val="002060"/>
                </a:solidFill>
              </a:rPr>
              <a:t>Model dialogue</a:t>
            </a:r>
            <a:endParaRPr lang="en-US" sz="2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500" b="1" dirty="0" smtClean="0">
                <a:solidFill>
                  <a:srgbClr val="E20C30"/>
                </a:solidFill>
              </a:rPr>
              <a:t>5 (p.56). Work in pairs. Ask and answer about the natural wonders</a:t>
            </a:r>
            <a:endParaRPr lang="en-US" sz="2500" dirty="0">
              <a:solidFill>
                <a:srgbClr val="E20C30"/>
              </a:solidFill>
              <a:latin typeface="Arial Black" pitchFamily="34" charset="0"/>
            </a:endParaRPr>
          </a:p>
        </p:txBody>
      </p:sp>
      <p:pic>
        <p:nvPicPr>
          <p:cNvPr id="8" name="Picture 7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356" y="838200"/>
            <a:ext cx="3399444" cy="2108675"/>
          </a:xfrm>
          <a:prstGeom prst="rect">
            <a:avLst/>
          </a:prstGeom>
        </p:spPr>
      </p:pic>
      <p:pic>
        <p:nvPicPr>
          <p:cNvPr id="9" name="Picture 2" descr="C:\Users\DELL\Desktop\6UNIT 5-LESSON 7-DOWNLOAD\ANH LOCH LOMOND\Loch-Lomond-Lake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0063" y="3733799"/>
            <a:ext cx="3347737" cy="220980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477000" y="2971800"/>
            <a:ext cx="1981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Ha Long bay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6096000"/>
            <a:ext cx="2514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Loch Lomond freshwater lake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143000" y="3733801"/>
            <a:ext cx="6248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vi-VN" sz="3200" dirty="0" smtClean="0"/>
          </a:p>
          <a:p>
            <a:pPr>
              <a:spcBef>
                <a:spcPct val="50000"/>
              </a:spcBef>
            </a:pPr>
            <a:endParaRPr lang="vi-VN" sz="3200" dirty="0" smtClean="0"/>
          </a:p>
          <a:p>
            <a:pPr>
              <a:spcBef>
                <a:spcPct val="50000"/>
              </a:spcBef>
            </a:pPr>
            <a:endParaRPr lang="vi-VN" sz="3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1260157"/>
            <a:ext cx="8686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en-US" sz="2600" dirty="0">
              <a:solidFill>
                <a:srgbClr val="E20C30"/>
              </a:solidFill>
              <a:latin typeface="Arial Black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500" b="1" dirty="0" smtClean="0">
                <a:solidFill>
                  <a:srgbClr val="E20C30"/>
                </a:solidFill>
              </a:rPr>
              <a:t>5 (p.56). Work in pairs. Ask and answer about the natural wonders</a:t>
            </a:r>
            <a:endParaRPr lang="en-US" sz="2500" dirty="0">
              <a:solidFill>
                <a:srgbClr val="E20C30"/>
              </a:solidFill>
              <a:latin typeface="Arial Black" pitchFamily="34" charset="0"/>
            </a:endParaRPr>
          </a:p>
        </p:txBody>
      </p:sp>
      <p:pic>
        <p:nvPicPr>
          <p:cNvPr id="8" name="Picture 7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356" y="838200"/>
            <a:ext cx="3399444" cy="2108675"/>
          </a:xfrm>
          <a:prstGeom prst="rect">
            <a:avLst/>
          </a:prstGeom>
        </p:spPr>
      </p:pic>
      <p:pic>
        <p:nvPicPr>
          <p:cNvPr id="9" name="Picture 2" descr="C:\Users\DELL\Desktop\6UNIT 5-LESSON 7-DOWNLOAD\ANH LOCH LOMOND\Loch-Lomond-Lake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0063" y="3733799"/>
            <a:ext cx="3347737" cy="220980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477000" y="2971800"/>
            <a:ext cx="1981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Ha Long bay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6096000"/>
            <a:ext cx="2514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Loch Lomond freshwater lake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2" name="Content Placeholder 2" descr="C:\Users\DELL\Desktop\6UNIT 5-LESSON 7-DOWNLOAD\ANH MOUNT EVEREST\Mount Everest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6200" y="914400"/>
            <a:ext cx="3232285" cy="20437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04800" y="2971800"/>
            <a:ext cx="251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Everest mountain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2133600"/>
            <a:ext cx="3352800" cy="223113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29000" y="43434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Ayers rock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7" name="Picture 14" descr="Image result for the saha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61434"/>
            <a:ext cx="3276600" cy="1934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57200" y="6172200"/>
            <a:ext cx="2057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Sahara desert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2915</TotalTime>
  <Words>1510</Words>
  <Application>Microsoft Office PowerPoint</Application>
  <PresentationFormat>On-screen Show (4:3)</PresentationFormat>
  <Paragraphs>286</Paragraphs>
  <Slides>57</Slides>
  <Notes>6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Ex 4 (p.56). Match the name of a natural wonder in A with a word/phrase in B </vt:lpstr>
      <vt:lpstr>Slide 8</vt:lpstr>
      <vt:lpstr>Slide 9</vt:lpstr>
      <vt:lpstr>Ex3 (P. 56) Fill the gaps in the following sentences</vt:lpstr>
      <vt:lpstr>Slide 11</vt:lpstr>
      <vt:lpstr>Slide 12</vt:lpstr>
      <vt:lpstr>Slide 13</vt:lpstr>
      <vt:lpstr>Slide 14</vt:lpstr>
      <vt:lpstr>Slide 15</vt:lpstr>
      <vt:lpstr>Ex6 (p.56): Complete the dialogue.    </vt:lpstr>
      <vt:lpstr>Ex6 (p.56): Complete the dialogue.    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How well do you know about natural attraction in Viet Nam?</vt:lpstr>
      <vt:lpstr>- What's the highest mountain in Viet Nam?</vt:lpstr>
      <vt:lpstr>- What's the longest river in Viet Nam? </vt:lpstr>
      <vt:lpstr>- What's the biggest island in Viet Nam? </vt:lpstr>
      <vt:lpstr>- What's the largest lake in Viet Nam?</vt:lpstr>
      <vt:lpstr>Slide 30</vt:lpstr>
      <vt:lpstr>Slide 31</vt:lpstr>
      <vt:lpstr>Tour guides: Quản Ngọc Minh, Nguyễn Ngọc Minh,           Hải Minh, Minh Anh, Gia Hưng, Anh Thư</vt:lpstr>
      <vt:lpstr>Slide 33</vt:lpstr>
      <vt:lpstr>Quiz: How well do you know about the weather in Viet Nam?</vt:lpstr>
      <vt:lpstr>1. What’s the wettest place in Viet Nam? </vt:lpstr>
      <vt:lpstr>- The wettest place in Viet Nam is National forest Bach Ma in Thua Thien Hue </vt:lpstr>
      <vt:lpstr>2. What’s the hottest place in Viet Nam? </vt:lpstr>
      <vt:lpstr>- The hottest place in Viet Nam is Cua Rao, in Tuong Duong, Nghe An </vt:lpstr>
      <vt:lpstr>3. What’s the coolest place in Viet Nam? </vt:lpstr>
      <vt:lpstr>- The coolest place in Viet Nam is Da Lat City in Lam Dong highland. </vt:lpstr>
      <vt:lpstr>4. What’s the coldest place in Viet Nam? </vt:lpstr>
      <vt:lpstr>The coldest place in Viet Nam is Mau Son mountain in Loc Binh, Lang Son </vt:lpstr>
      <vt:lpstr>Slide 43</vt:lpstr>
      <vt:lpstr>Slide 44</vt:lpstr>
      <vt:lpstr>Slide 45</vt:lpstr>
      <vt:lpstr>Slide 46</vt:lpstr>
      <vt:lpstr>Slide 47</vt:lpstr>
      <vt:lpstr>Slide 48</vt:lpstr>
      <vt:lpstr>The most convenient time of the year to visit </vt:lpstr>
      <vt:lpstr>The fastest ways to travel around Viet Nam?</vt:lpstr>
      <vt:lpstr>Slide 51</vt:lpstr>
      <vt:lpstr>Slide 52</vt:lpstr>
      <vt:lpstr>Slide 53</vt:lpstr>
      <vt:lpstr>HOMEWORK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saocodon</dc:creator>
  <cp:lastModifiedBy>DELL</cp:lastModifiedBy>
  <cp:revision>609</cp:revision>
  <dcterms:created xsi:type="dcterms:W3CDTF">2018-11-18T15:17:15Z</dcterms:created>
  <dcterms:modified xsi:type="dcterms:W3CDTF">2019-11-23T10:38:54Z</dcterms:modified>
</cp:coreProperties>
</file>